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2"/>
  </p:notesMasterIdLst>
  <p:handoutMasterIdLst>
    <p:handoutMasterId r:id="rId33"/>
  </p:handoutMasterIdLst>
  <p:sldIdLst>
    <p:sldId id="256" r:id="rId2"/>
    <p:sldId id="282" r:id="rId3"/>
    <p:sldId id="283" r:id="rId4"/>
    <p:sldId id="284" r:id="rId5"/>
    <p:sldId id="279" r:id="rId6"/>
    <p:sldId id="281" r:id="rId7"/>
    <p:sldId id="287" r:id="rId8"/>
    <p:sldId id="285" r:id="rId9"/>
    <p:sldId id="286" r:id="rId10"/>
    <p:sldId id="288" r:id="rId11"/>
    <p:sldId id="289" r:id="rId12"/>
    <p:sldId id="291" r:id="rId13"/>
    <p:sldId id="290" r:id="rId14"/>
    <p:sldId id="292" r:id="rId15"/>
    <p:sldId id="293" r:id="rId16"/>
    <p:sldId id="295" r:id="rId17"/>
    <p:sldId id="296" r:id="rId18"/>
    <p:sldId id="294" r:id="rId19"/>
    <p:sldId id="297" r:id="rId20"/>
    <p:sldId id="298" r:id="rId21"/>
    <p:sldId id="310" r:id="rId22"/>
    <p:sldId id="300" r:id="rId23"/>
    <p:sldId id="302" r:id="rId24"/>
    <p:sldId id="303" r:id="rId25"/>
    <p:sldId id="304" r:id="rId26"/>
    <p:sldId id="305" r:id="rId27"/>
    <p:sldId id="306" r:id="rId28"/>
    <p:sldId id="307" r:id="rId29"/>
    <p:sldId id="309" r:id="rId30"/>
    <p:sldId id="280" r:id="rId31"/>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BAC"/>
    <a:srgbClr val="D020AE"/>
    <a:srgbClr val="CCCC00"/>
    <a:srgbClr val="F8FAF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36" autoAdjust="0"/>
    <p:restoredTop sz="84854" autoAdjust="0"/>
  </p:normalViewPr>
  <p:slideViewPr>
    <p:cSldViewPr>
      <p:cViewPr varScale="1">
        <p:scale>
          <a:sx n="141" d="100"/>
          <a:sy n="141" d="100"/>
        </p:scale>
        <p:origin x="2280" y="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1670" y="-77"/>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53" tIns="48327" rIns="96653" bIns="48327" rtlCol="0"/>
          <a:lstStyle>
            <a:lvl1pPr algn="r">
              <a:defRPr sz="1200"/>
            </a:lvl1pPr>
          </a:lstStyle>
          <a:p>
            <a:fld id="{1116E695-EEC6-4836-B040-895557B78F57}" type="datetimeFigureOut">
              <a:rPr lang="en-US" smtClean="0"/>
              <a:t>8/5/2020</a:t>
            </a:fld>
            <a:endParaRPr lang="en-US"/>
          </a:p>
        </p:txBody>
      </p:sp>
      <p:sp>
        <p:nvSpPr>
          <p:cNvPr id="4" name="Footer Placeholder 3"/>
          <p:cNvSpPr>
            <a:spLocks noGrp="1"/>
          </p:cNvSpPr>
          <p:nvPr>
            <p:ph type="ftr" sz="quarter" idx="2"/>
          </p:nvPr>
        </p:nvSpPr>
        <p:spPr>
          <a:xfrm>
            <a:off x="0" y="9119475"/>
            <a:ext cx="3169920" cy="481726"/>
          </a:xfrm>
          <a:prstGeom prst="rect">
            <a:avLst/>
          </a:prstGeom>
        </p:spPr>
        <p:txBody>
          <a:bodyPr vert="horz" lIns="96653" tIns="48327" rIns="96653" bIns="48327"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475"/>
            <a:ext cx="3169920" cy="481726"/>
          </a:xfrm>
          <a:prstGeom prst="rect">
            <a:avLst/>
          </a:prstGeom>
        </p:spPr>
        <p:txBody>
          <a:bodyPr vert="horz" lIns="96653" tIns="48327" rIns="96653" bIns="48327" rtlCol="0" anchor="b"/>
          <a:lstStyle>
            <a:lvl1pPr algn="r">
              <a:defRPr sz="1200"/>
            </a:lvl1pPr>
          </a:lstStyle>
          <a:p>
            <a:fld id="{77B6B2A4-95D1-4DB0-81E0-F4335691F164}" type="slidenum">
              <a:rPr lang="en-US" smtClean="0"/>
              <a:t>‹#›</a:t>
            </a:fld>
            <a:endParaRPr lang="en-US"/>
          </a:p>
        </p:txBody>
      </p:sp>
    </p:spTree>
    <p:extLst>
      <p:ext uri="{BB962C8B-B14F-4D97-AF65-F5344CB8AC3E}">
        <p14:creationId xmlns:p14="http://schemas.microsoft.com/office/powerpoint/2010/main" val="1410207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3" tIns="48327" rIns="96653" bIns="48327"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3" tIns="48327" rIns="96653" bIns="48327" rtlCol="0"/>
          <a:lstStyle>
            <a:lvl1pPr algn="r">
              <a:defRPr sz="1200"/>
            </a:lvl1pPr>
          </a:lstStyle>
          <a:p>
            <a:fld id="{983F5D42-D8C1-4DAB-B388-35B930361576}" type="datetimeFigureOut">
              <a:rPr lang="en-US" smtClean="0"/>
              <a:t>8/5/2020</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3" tIns="48327" rIns="96653" bIns="48327"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3" tIns="48327" rIns="96653" bIns="4832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53" tIns="48327" rIns="96653" bIns="48327"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3" tIns="48327" rIns="96653" bIns="48327" rtlCol="0" anchor="b"/>
          <a:lstStyle>
            <a:lvl1pPr algn="r">
              <a:defRPr sz="1200"/>
            </a:lvl1pPr>
          </a:lstStyle>
          <a:p>
            <a:fld id="{072D4B71-1EF1-4D07-950D-945192FC58E8}" type="slidenum">
              <a:rPr lang="en-US" smtClean="0"/>
              <a:t>‹#›</a:t>
            </a:fld>
            <a:endParaRPr lang="en-US"/>
          </a:p>
        </p:txBody>
      </p:sp>
    </p:spTree>
    <p:extLst>
      <p:ext uri="{BB962C8B-B14F-4D97-AF65-F5344CB8AC3E}">
        <p14:creationId xmlns:p14="http://schemas.microsoft.com/office/powerpoint/2010/main" val="4093332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2D4B71-1EF1-4D07-950D-945192FC58E8}" type="slidenum">
              <a:rPr lang="en-US" smtClean="0"/>
              <a:t>1</a:t>
            </a:fld>
            <a:endParaRPr lang="en-US"/>
          </a:p>
        </p:txBody>
      </p:sp>
    </p:spTree>
    <p:extLst>
      <p:ext uri="{BB962C8B-B14F-4D97-AF65-F5344CB8AC3E}">
        <p14:creationId xmlns:p14="http://schemas.microsoft.com/office/powerpoint/2010/main" val="3294751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06EF6EA-3DDB-4E97-9D5F-CF9E20D7986C}"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1619119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A934AD-9E65-490D-B543-C42AEAC6FDED}"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341303102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A934AD-9E65-490D-B543-C42AEAC6FDED}"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76F96C40-0356-46F5-90E5-FF57DE76D9A0}" type="slidenum">
              <a:rPr lang="en-US" smtClean="0"/>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459354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A934AD-9E65-490D-B543-C42AEAC6FDED}"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423643597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A934AD-9E65-490D-B543-C42AEAC6FDED}"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6F96C40-0356-46F5-90E5-FF57DE76D9A0}" type="slidenum">
              <a:rPr lang="en-US" smtClean="0"/>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5908887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A934AD-9E65-490D-B543-C42AEAC6FDED}"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13632622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E0F82D-1FAA-4049-B30C-EA4C0B669B4D}"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701181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E12268-CB6B-46C0-A2A6-D6BBF5462B80}"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318101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43504F-6E7F-4E92-B419-B9FA6DB898B0}"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1139064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735B43D-2507-4E48-96A3-EBB83438B161}" type="datetime1">
              <a:rPr lang="en-US" smtClean="0"/>
              <a:t>8/5/2020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2384527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E5B3A6-5B88-4124-A866-26DFBF1A984E}"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4210453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F81346B-9613-4957-893E-1129E647A8D0}" type="datetime1">
              <a:rPr lang="en-US" smtClean="0"/>
              <a:t>8/5/2020</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343031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D497B5-0219-4D82-B950-0AB2ACF5F8BE}" type="datetime1">
              <a:rPr lang="en-US" smtClean="0"/>
              <a:t>8/5/2020</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611712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36EEF-C93E-4C69-A26D-EF59CFC30568}" type="datetime1">
              <a:rPr lang="en-US" smtClean="0"/>
              <a:t>8/5/2020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1944765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7E847B-F488-4C42-B238-D1DEB4678D7F}"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2237911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4CEE9F9-BF6A-46EF-AF13-9E773A3D50A0}" type="datetime1">
              <a:rPr lang="en-US" smtClean="0"/>
              <a:t>8/5/2020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76F96C40-0356-46F5-90E5-FF57DE76D9A0}" type="slidenum">
              <a:rPr lang="en-US" smtClean="0"/>
              <a:t>‹#›</a:t>
            </a:fld>
            <a:endParaRPr lang="en-US"/>
          </a:p>
        </p:txBody>
      </p:sp>
    </p:spTree>
    <p:extLst>
      <p:ext uri="{BB962C8B-B14F-4D97-AF65-F5344CB8AC3E}">
        <p14:creationId xmlns:p14="http://schemas.microsoft.com/office/powerpoint/2010/main" val="3186791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B6A934AD-9E65-490D-B543-C42AEAC6FDED}" type="datetime1">
              <a:rPr lang="en-US" smtClean="0"/>
              <a:t>8/5/2020</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76F96C40-0356-46F5-90E5-FF57DE76D9A0}" type="slidenum">
              <a:rPr lang="en-US" smtClean="0"/>
              <a:t>‹#›</a:t>
            </a:fld>
            <a:endParaRPr lang="en-US"/>
          </a:p>
        </p:txBody>
      </p:sp>
    </p:spTree>
    <p:extLst>
      <p:ext uri="{BB962C8B-B14F-4D97-AF65-F5344CB8AC3E}">
        <p14:creationId xmlns:p14="http://schemas.microsoft.com/office/powerpoint/2010/main" val="72854616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image" Target="../media/image52.png"/><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imes New Roman" panose="02020603050405020304" pitchFamily="18" charset="0"/>
                <a:cs typeface="Times New Roman" panose="02020603050405020304" pitchFamily="18" charset="0"/>
              </a:rPr>
              <a:t>Machine Learning II</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942416" y="4777381"/>
            <a:ext cx="6600451" cy="556620"/>
          </a:xfrm>
        </p:spPr>
        <p:txBody>
          <a:bodyPr>
            <a:normAutofit/>
          </a:bodyPr>
          <a:lstStyle/>
          <a:p>
            <a:r>
              <a:rPr lang="en-US" dirty="0" smtClean="0">
                <a:latin typeface="Times New Roman" panose="02020603050405020304" pitchFamily="18" charset="0"/>
                <a:cs typeface="Times New Roman" panose="02020603050405020304" pitchFamily="18" charset="0"/>
              </a:rPr>
              <a:t>Lecture 4 – Back propagation</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1</a:t>
            </a:fld>
            <a:endParaRPr lang="en-US"/>
          </a:p>
        </p:txBody>
      </p:sp>
      <p:sp>
        <p:nvSpPr>
          <p:cNvPr id="5" name="Subtitle 2"/>
          <p:cNvSpPr txBox="1">
            <a:spLocks/>
          </p:cNvSpPr>
          <p:nvPr/>
        </p:nvSpPr>
        <p:spPr>
          <a:xfrm>
            <a:off x="6172200" y="6553200"/>
            <a:ext cx="3190461" cy="38100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1100" dirty="0" smtClean="0">
                <a:latin typeface="Times New Roman" panose="02020603050405020304" pitchFamily="18" charset="0"/>
                <a:cs typeface="Times New Roman" panose="02020603050405020304" pitchFamily="18" charset="0"/>
              </a:rPr>
              <a:t>The majority of this lecture is from 3blue1brown</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754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Cost function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95622"/>
                <a:ext cx="8763000" cy="5257577"/>
              </a:xfrm>
            </p:spPr>
            <p:txBody>
              <a:bodyPr>
                <a:normAutofit/>
              </a:bodyPr>
              <a:lstStyle/>
              <a:p>
                <a:r>
                  <a:rPr lang="en-US" sz="2200" dirty="0" smtClean="0">
                    <a:latin typeface="Times New Roman" panose="02020603050405020304" pitchFamily="18" charset="0"/>
                    <a:cs typeface="Times New Roman" panose="02020603050405020304" pitchFamily="18" charset="0"/>
                  </a:rPr>
                  <a:t>The goal is to compute C(</a:t>
                </a:r>
                <a14:m>
                  <m:oMath xmlns:m="http://schemas.openxmlformats.org/officeDocument/2006/math">
                    <m:sSub>
                      <m:sSubPr>
                        <m:ctrlPr>
                          <a:rPr lang="en-US" sz="220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𝑤</m:t>
                        </m:r>
                      </m:e>
                      <m:sub>
                        <m:r>
                          <a:rPr lang="en-US" sz="2200" b="0" i="1" smtClean="0">
                            <a:latin typeface="Cambria Math" panose="02040503050406030204" pitchFamily="18" charset="0"/>
                            <a:cs typeface="Times New Roman" panose="02020603050405020304" pitchFamily="18" charset="0"/>
                          </a:rPr>
                          <m:t>1</m:t>
                        </m:r>
                      </m:sub>
                    </m:sSub>
                    <m:r>
                      <a:rPr lang="en-US" sz="2200" b="0" i="1" smtClean="0">
                        <a:latin typeface="Cambria Math" panose="02040503050406030204" pitchFamily="18" charset="0"/>
                        <a:cs typeface="Times New Roman" panose="02020603050405020304" pitchFamily="18" charset="0"/>
                      </a:rPr>
                      <m:t>,</m:t>
                    </m:r>
                  </m:oMath>
                </a14:m>
                <a:r>
                  <a:rPr lang="en-US" sz="2200" dirty="0">
                    <a:cs typeface="Times New Roman" panose="02020603050405020304" pitchFamily="18" charset="0"/>
                  </a:rPr>
                  <a:t> </a:t>
                </a:r>
                <a14:m>
                  <m:oMath xmlns:m="http://schemas.openxmlformats.org/officeDocument/2006/math">
                    <m:sSub>
                      <m:sSubPr>
                        <m:ctrlPr>
                          <a:rPr lang="en-US" sz="2200" i="1">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cs typeface="Times New Roman" panose="02020603050405020304" pitchFamily="18" charset="0"/>
                          </a:rPr>
                          <m:t>𝑤</m:t>
                        </m:r>
                      </m:e>
                      <m:sub>
                        <m:r>
                          <a:rPr lang="en-US" sz="2200" b="0" i="1" smtClean="0">
                            <a:latin typeface="Cambria Math" panose="02040503050406030204" pitchFamily="18" charset="0"/>
                            <a:cs typeface="Times New Roman" panose="02020603050405020304" pitchFamily="18" charset="0"/>
                          </a:rPr>
                          <m:t>2</m:t>
                        </m:r>
                      </m:sub>
                    </m:sSub>
                  </m:oMath>
                </a14:m>
                <a:r>
                  <a:rPr lang="en-US" sz="2200" dirty="0" smtClean="0">
                    <a:latin typeface="Times New Roman" panose="02020603050405020304" pitchFamily="18" charset="0"/>
                    <a:cs typeface="Times New Roman" panose="02020603050405020304" pitchFamily="18" charset="0"/>
                  </a:rPr>
                  <a:t>,…,</a:t>
                </a:r>
                <a:r>
                  <a:rPr lang="en-US" sz="2200" dirty="0">
                    <a:cs typeface="Times New Roman" panose="02020603050405020304" pitchFamily="18" charset="0"/>
                  </a:rPr>
                  <a:t> </a:t>
                </a:r>
                <a14:m>
                  <m:oMath xmlns:m="http://schemas.openxmlformats.org/officeDocument/2006/math">
                    <m:sSub>
                      <m:sSubPr>
                        <m:ctrlPr>
                          <a:rPr lang="en-US" sz="2200" i="1">
                            <a:latin typeface="Cambria Math" panose="02040503050406030204" pitchFamily="18" charset="0"/>
                            <a:cs typeface="Times New Roman" panose="02020603050405020304" pitchFamily="18" charset="0"/>
                          </a:rPr>
                        </m:ctrlPr>
                      </m:sSubPr>
                      <m:e>
                        <m:r>
                          <a:rPr lang="en-US" sz="2200" i="1">
                            <a:latin typeface="Cambria Math" panose="02040503050406030204" pitchFamily="18" charset="0"/>
                            <a:cs typeface="Times New Roman" panose="02020603050405020304" pitchFamily="18" charset="0"/>
                          </a:rPr>
                          <m:t>𝑤</m:t>
                        </m:r>
                      </m:e>
                      <m:sub>
                        <m:r>
                          <a:rPr lang="en-US" sz="2200" i="1">
                            <a:latin typeface="Cambria Math" panose="02040503050406030204" pitchFamily="18" charset="0"/>
                            <a:cs typeface="Times New Roman" panose="02020603050405020304" pitchFamily="18" charset="0"/>
                          </a:rPr>
                          <m:t>1</m:t>
                        </m:r>
                        <m:r>
                          <a:rPr lang="en-US" sz="2200" b="0" i="1" smtClean="0">
                            <a:latin typeface="Cambria Math" panose="02040503050406030204" pitchFamily="18" charset="0"/>
                            <a:cs typeface="Times New Roman" panose="02020603050405020304" pitchFamily="18" charset="0"/>
                          </a:rPr>
                          <m:t>3,002</m:t>
                        </m:r>
                      </m:sub>
                    </m:sSub>
                  </m:oMath>
                </a14:m>
                <a:r>
                  <a:rPr lang="en-US" sz="2200" dirty="0" smtClean="0">
                    <a:latin typeface="Times New Roman" panose="02020603050405020304" pitchFamily="18" charset="0"/>
                    <a:cs typeface="Times New Roman" panose="02020603050405020304" pitchFamily="18" charset="0"/>
                  </a:rPr>
                  <a:t>)</a:t>
                </a:r>
              </a:p>
              <a:p>
                <a:r>
                  <a:rPr lang="en-US" sz="2200" dirty="0" smtClean="0">
                    <a:latin typeface="Times New Roman" panose="02020603050405020304" pitchFamily="18" charset="0"/>
                    <a:cs typeface="Times New Roman" panose="02020603050405020304" pitchFamily="18" charset="0"/>
                  </a:rPr>
                  <a:t>Let’s start with a simple problem and compute C(</a:t>
                </a:r>
                <a:r>
                  <a:rPr lang="en-US" sz="2200" i="1" dirty="0" smtClean="0">
                    <a:latin typeface="Times New Roman" panose="02020603050405020304" pitchFamily="18" charset="0"/>
                    <a:cs typeface="Times New Roman" panose="02020603050405020304" pitchFamily="18" charset="0"/>
                  </a:rPr>
                  <a:t>w</a:t>
                </a:r>
                <a:r>
                  <a:rPr lang="en-US" sz="2200" dirty="0" smtClean="0">
                    <a:latin typeface="Times New Roman" panose="02020603050405020304" pitchFamily="18" charset="0"/>
                    <a:cs typeface="Times New Roman" panose="02020603050405020304" pitchFamily="18" charset="0"/>
                  </a:rPr>
                  <a:t>). The goal is to find a w to minimize C(</a:t>
                </a:r>
                <a:r>
                  <a:rPr lang="en-US" sz="2200" i="1" dirty="0" smtClean="0">
                    <a:latin typeface="Times New Roman" panose="02020603050405020304" pitchFamily="18" charset="0"/>
                    <a:cs typeface="Times New Roman" panose="02020603050405020304" pitchFamily="18" charset="0"/>
                  </a:rPr>
                  <a:t>w</a:t>
                </a:r>
                <a:r>
                  <a:rPr lang="en-US" sz="2200" dirty="0" smtClean="0">
                    <a:latin typeface="Times New Roman" panose="02020603050405020304" pitchFamily="18" charset="0"/>
                    <a:cs typeface="Times New Roman" panose="02020603050405020304" pitchFamily="18" charset="0"/>
                  </a:rPr>
                  <a:t>).</a:t>
                </a:r>
              </a:p>
              <a:p>
                <a:endParaRPr lang="en-US" sz="22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95622"/>
                <a:ext cx="8763000" cy="5257577"/>
              </a:xfrm>
              <a:blipFill>
                <a:blip r:embed="rId2"/>
                <a:stretch>
                  <a:fillRect l="-834" t="-812" r="-11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6F96C40-0356-46F5-90E5-FF57DE76D9A0}" type="slidenum">
              <a:rPr lang="en-US" smtClean="0"/>
              <a:t>10</a:t>
            </a:fld>
            <a:endParaRPr lang="en-US"/>
          </a:p>
        </p:txBody>
      </p:sp>
      <p:cxnSp>
        <p:nvCxnSpPr>
          <p:cNvPr id="6" name="Straight Connector 5"/>
          <p:cNvCxnSpPr/>
          <p:nvPr/>
        </p:nvCxnSpPr>
        <p:spPr>
          <a:xfrm>
            <a:off x="685800" y="5638800"/>
            <a:ext cx="750836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419600" y="2667000"/>
            <a:ext cx="0" cy="297180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4343400" y="2057400"/>
            <a:ext cx="3276175" cy="3190544"/>
          </a:xfrm>
          <a:custGeom>
            <a:avLst/>
            <a:gdLst>
              <a:gd name="connsiteX0" fmla="*/ 0 w 3603792"/>
              <a:gd name="connsiteY0" fmla="*/ 466198 h 3190544"/>
              <a:gd name="connsiteX1" fmla="*/ 1216058 w 3603792"/>
              <a:gd name="connsiteY1" fmla="*/ 3190544 h 3190544"/>
              <a:gd name="connsiteX2" fmla="*/ 3261675 w 3603792"/>
              <a:gd name="connsiteY2" fmla="*/ 466198 h 3190544"/>
              <a:gd name="connsiteX3" fmla="*/ 3582186 w 3603792"/>
              <a:gd name="connsiteY3" fmla="*/ 23138 h 3190544"/>
            </a:gdLst>
            <a:ahLst/>
            <a:cxnLst>
              <a:cxn ang="0">
                <a:pos x="connsiteX0" y="connsiteY0"/>
              </a:cxn>
              <a:cxn ang="0">
                <a:pos x="connsiteX1" y="connsiteY1"/>
              </a:cxn>
              <a:cxn ang="0">
                <a:pos x="connsiteX2" y="connsiteY2"/>
              </a:cxn>
              <a:cxn ang="0">
                <a:pos x="connsiteX3" y="connsiteY3"/>
              </a:cxn>
            </a:cxnLst>
            <a:rect l="l" t="t" r="r" b="b"/>
            <a:pathLst>
              <a:path w="3603792" h="3190544">
                <a:moveTo>
                  <a:pt x="0" y="466198"/>
                </a:moveTo>
                <a:cubicBezTo>
                  <a:pt x="336223" y="1828371"/>
                  <a:pt x="672446" y="3190544"/>
                  <a:pt x="1216058" y="3190544"/>
                </a:cubicBezTo>
                <a:cubicBezTo>
                  <a:pt x="1759670" y="3190544"/>
                  <a:pt x="2867320" y="994099"/>
                  <a:pt x="3261675" y="466198"/>
                </a:cubicBezTo>
                <a:cubicBezTo>
                  <a:pt x="3656030" y="-61703"/>
                  <a:pt x="3619108" y="-19283"/>
                  <a:pt x="3582186" y="231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432161" y="3097879"/>
            <a:ext cx="762000" cy="369332"/>
          </a:xfrm>
          <a:prstGeom prst="rect">
            <a:avLst/>
          </a:prstGeom>
          <a:noFill/>
        </p:spPr>
        <p:txBody>
          <a:bodyPr wrap="square" rtlCol="0">
            <a:spAutoFit/>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C(</a:t>
            </a:r>
            <a:r>
              <a:rPr lang="en-US" i="1" dirty="0">
                <a:solidFill>
                  <a:schemeClr val="accent1">
                    <a:lumMod val="50000"/>
                  </a:schemeClr>
                </a:solidFill>
                <a:latin typeface="Times New Roman" panose="02020603050405020304" pitchFamily="18" charset="0"/>
                <a:cs typeface="Times New Roman" panose="02020603050405020304" pitchFamily="18" charset="0"/>
              </a:rPr>
              <a:t>w</a:t>
            </a:r>
            <a:r>
              <a:rPr lang="en-US" dirty="0">
                <a:solidFill>
                  <a:schemeClr val="accent1">
                    <a:lumMod val="50000"/>
                  </a:schemeClr>
                </a:solidFill>
                <a:latin typeface="Times New Roman" panose="02020603050405020304" pitchFamily="18" charset="0"/>
                <a:cs typeface="Times New Roman" panose="02020603050405020304" pitchFamily="18" charset="0"/>
              </a:rPr>
              <a:t>)</a:t>
            </a:r>
            <a:endParaRPr lang="en-US"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2" name="TextBox 11"/>
              <p:cNvSpPr txBox="1"/>
              <p:nvPr/>
            </p:nvSpPr>
            <p:spPr>
              <a:xfrm>
                <a:off x="5029200" y="5660323"/>
                <a:ext cx="762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lumMod val="50000"/>
                                </a:schemeClr>
                              </a:solidFill>
                              <a:latin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rPr>
                            <m:t>𝑤</m:t>
                          </m:r>
                        </m:e>
                        <m:sub>
                          <m:r>
                            <a:rPr lang="en-US" b="0" i="1" smtClean="0">
                              <a:solidFill>
                                <a:schemeClr val="accent1">
                                  <a:lumMod val="50000"/>
                                </a:schemeClr>
                              </a:solidFill>
                              <a:latin typeface="Cambria Math" panose="02040503050406030204" pitchFamily="18" charset="0"/>
                            </a:rPr>
                            <m:t>𝑚𝑖𝑛</m:t>
                          </m:r>
                        </m:sub>
                      </m:sSub>
                    </m:oMath>
                  </m:oMathPara>
                </a14:m>
                <a:endParaRPr lang="en-US" dirty="0">
                  <a:solidFill>
                    <a:schemeClr val="accent1">
                      <a:lumMod val="50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029200" y="5660323"/>
                <a:ext cx="762000" cy="369332"/>
              </a:xfrm>
              <a:prstGeom prst="rect">
                <a:avLst/>
              </a:prstGeom>
              <a:blipFill>
                <a:blip r:embed="rId3"/>
                <a:stretch>
                  <a:fillRect b="-5000"/>
                </a:stretch>
              </a:blipFill>
            </p:spPr>
            <p:txBody>
              <a:bodyPr/>
              <a:lstStyle/>
              <a:p>
                <a:r>
                  <a:rPr lang="en-US">
                    <a:noFill/>
                  </a:rPr>
                  <a:t> </a:t>
                </a:r>
              </a:p>
            </p:txBody>
          </p:sp>
        </mc:Fallback>
      </mc:AlternateContent>
      <p:cxnSp>
        <p:nvCxnSpPr>
          <p:cNvPr id="14" name="Straight Connector 13"/>
          <p:cNvCxnSpPr/>
          <p:nvPr/>
        </p:nvCxnSpPr>
        <p:spPr>
          <a:xfrm flipV="1">
            <a:off x="5410200" y="5230461"/>
            <a:ext cx="0" cy="408338"/>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6389" y="3064431"/>
            <a:ext cx="2867646" cy="369332"/>
          </a:xfrm>
          <a:prstGeom prst="rect">
            <a:avLst/>
          </a:prstGeom>
          <a:noFill/>
        </p:spPr>
        <p:txBody>
          <a:bodyPr wrap="square" rtlCol="0">
            <a:spAutoFit/>
          </a:bodyPr>
          <a:lstStyle/>
          <a:p>
            <a:r>
              <a:rPr lang="en-US" dirty="0" smtClean="0">
                <a:solidFill>
                  <a:schemeClr val="accent1">
                    <a:lumMod val="50000"/>
                  </a:schemeClr>
                </a:solidFill>
                <a:latin typeface="Times New Roman" panose="02020603050405020304" pitchFamily="18" charset="0"/>
                <a:cs typeface="Times New Roman" panose="02020603050405020304" pitchFamily="18" charset="0"/>
              </a:rPr>
              <a:t>If the problem is that easy: </a:t>
            </a:r>
            <a:endParaRPr lang="en-US"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1332679" y="3402400"/>
                <a:ext cx="2064437"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1">
                                  <a:lumMod val="50000"/>
                                </a:schemeClr>
                              </a:solidFill>
                              <a:latin typeface="Cambria Math" panose="02040503050406030204" pitchFamily="18" charset="0"/>
                            </a:rPr>
                          </m:ctrlPr>
                        </m:fPr>
                        <m:num>
                          <m:r>
                            <a:rPr lang="en-US" b="0" i="1" smtClean="0">
                              <a:solidFill>
                                <a:schemeClr val="accent1">
                                  <a:lumMod val="50000"/>
                                </a:schemeClr>
                              </a:solidFill>
                              <a:latin typeface="Cambria Math" panose="02040503050406030204" pitchFamily="18" charset="0"/>
                            </a:rPr>
                            <m:t>𝑑𝑐</m:t>
                          </m:r>
                        </m:num>
                        <m:den>
                          <m:r>
                            <a:rPr lang="en-US" b="0" i="1" smtClean="0">
                              <a:solidFill>
                                <a:schemeClr val="accent1">
                                  <a:lumMod val="50000"/>
                                </a:schemeClr>
                              </a:solidFill>
                              <a:latin typeface="Cambria Math" panose="02040503050406030204" pitchFamily="18" charset="0"/>
                            </a:rPr>
                            <m:t>𝑑𝑤</m:t>
                          </m:r>
                        </m:den>
                      </m:f>
                      <m:r>
                        <a:rPr lang="en-US" b="0" i="1" smtClean="0">
                          <a:solidFill>
                            <a:schemeClr val="accent1">
                              <a:lumMod val="50000"/>
                            </a:schemeClr>
                          </a:solidFill>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𝑤</m:t>
                      </m:r>
                      <m:r>
                        <a:rPr lang="en-US" b="0" i="1" smtClean="0">
                          <a:solidFill>
                            <a:schemeClr val="accent1">
                              <a:lumMod val="50000"/>
                            </a:schemeClr>
                          </a:solidFill>
                          <a:latin typeface="Cambria Math" panose="02040503050406030204" pitchFamily="18" charset="0"/>
                        </a:rPr>
                        <m:t>)=0</m:t>
                      </m:r>
                    </m:oMath>
                  </m:oMathPara>
                </a14:m>
                <a:endParaRPr lang="en-US" dirty="0">
                  <a:solidFill>
                    <a:schemeClr val="accent1">
                      <a:lumMod val="50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332679" y="3402400"/>
                <a:ext cx="2064437" cy="63478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074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0.25469 -0.34375 L 0.25469 -0.34352 C 0.25399 -0.33981 0.25312 -0.33564 0.2526 -0.33148 C 0.25208 -0.32731 0.25208 -0.32314 0.25156 -0.31921 C 0.25104 -0.3162 0.25017 -0.31365 0.24948 -0.31088 C 0.24913 -0.30625 0.24861 -0.30162 0.24844 -0.29722 C 0.24792 -0.28611 0.24809 -0.275 0.24739 -0.26412 C 0.24705 -0.25764 0.24601 -0.25139 0.24531 -0.2449 C 0.24514 -0.24352 0.24444 -0.24213 0.24427 -0.24074 C 0.24305 -0.23264 0.24236 -0.2243 0.24114 -0.21597 C 0.2408 -0.21365 0.24045 -0.21157 0.2401 -0.20926 C 0.23854 -0.19467 0.24028 -0.20254 0.23802 -0.19398 C 0.23715 -0.18518 0.23663 -0.17963 0.23507 -0.1706 C 0.23472 -0.16898 0.23299 -0.15926 0.23194 -0.15555 C 0.23125 -0.1537 0.23055 -0.15185 0.22986 -0.15 C 0.22951 -0.14676 0.22934 -0.14352 0.22882 -0.14051 C 0.2283 -0.13796 0.22726 -0.13588 0.22674 -0.13356 C 0.22621 -0.13125 0.22621 -0.12893 0.22569 -0.12662 C 0.22517 -0.12361 0.22326 -0.11828 0.22257 -0.11574 C 0.22222 -0.11435 0.22187 -0.11296 0.22153 -0.11157 C 0.21962 -0.0956 0.22257 -0.10926 0.21753 -0.0993 C 0.21684 -0.09791 0.21667 -0.09652 0.21649 -0.09514 C 0.21614 -0.09328 0.2158 -0.09143 0.21545 -0.08958 C 0.2151 -0.08819 0.21458 -0.0868 0.21441 -0.08541 C 0.21389 -0.0831 0.21389 -0.08078 0.21337 -0.07847 C 0.21285 -0.07569 0.21198 -0.07314 0.21128 -0.07037 L 0.21024 -0.0662 C 0.20989 -0.06481 0.20955 -0.06342 0.2092 -0.06203 C 0.20885 -0.06018 0.20851 -0.05833 0.20816 -0.05648 C 0.20799 -0.05509 0.20746 -0.05393 0.20712 -0.05254 C 0.2066 -0.0493 0.20625 -0.04467 0.20503 -0.04143 C 0.20451 -0.04004 0.20364 -0.03865 0.20312 -0.03727 C 0.20243 -0.03449 0.20087 -0.02523 0.2 -0.02361 C 0.19896 -0.02176 0.19792 -0.0199 0.19687 -0.01805 C 0.19392 -0.0125 0.19132 -0.00532 0.18663 -0.00162 C 0.18316 0.00116 0.17899 0.00278 0.17621 0.00672 C 0.17517 0.00811 0.1743 0.00949 0.17309 0.01065 C 0.17031 0.01366 0.16614 0.01621 0.16285 0.0176 C 0.16111 0.01829 0.15937 0.01829 0.15764 0.01898 C 0.14392 0.02454 0.16371 0.01852 0.14427 0.02732 C 0.1368 0.03056 0.14618 0.02662 0.13698 0.0301 C 0.13594 0.03033 0.13507 0.03125 0.13403 0.03148 C 0.13021 0.03218 0.12639 0.03241 0.12257 0.03287 C 0.10642 0.03241 0.09028 0.03264 0.07413 0.03148 C 0.0717 0.03125 0.06944 0.0294 0.06701 0.02871 C 0.06354 0.02755 0.06007 0.02686 0.0566 0.02593 L 0.05139 0.02454 C 0.04948 0.02408 0.04531 0.02315 0.04323 0.02176 C 0.04219 0.02107 0.04132 0.01968 0.0401 0.01898 C 0.03924 0.01829 0.03802 0.01806 0.03698 0.0176 C 0.03437 0.01667 0.0316 0.01574 0.02882 0.01482 C 0.02708 0.01436 0.02535 0.01412 0.02361 0.01343 C 0.02187 0.01273 0.02031 0.01158 0.0184 0.01065 C 0.01684 0.01019 0.0151 0.00996 0.01337 0.00949 C 0.01198 0.00903 0.01059 0.00857 0.0092 0.00811 C 0.00816 0.00672 0.00729 0.00486 0.00608 0.00394 C 0.00521 0.00301 0.00399 0.00301 0.00295 0.00255 C 0.00226 0.00209 0.00156 0.00162 0.00087 0.00116 L 1.11111E-6 -0.00023 L 1.11111E-6 -3.33333E-6 " pathEditMode="relative" rAng="0" ptsTypes="AAAAAAAAAAAAAAAAAAAAAAAAAAAAAAAAAAAAAAAAAAAAAAAAAAAAAAAAAAAA">
                                      <p:cBhvr>
                                        <p:cTn id="30" dur="2000" fill="hold"/>
                                        <p:tgtEl>
                                          <p:spTgt spid="12">
                                            <p:txEl>
                                              <p:pRg st="0" end="0"/>
                                            </p:txEl>
                                          </p:spTgt>
                                        </p:tgtEl>
                                        <p:attrNameLst>
                                          <p:attrName>ppt_x</p:attrName>
                                          <p:attrName>ppt_y</p:attrName>
                                        </p:attrNameLst>
                                      </p:cBhvr>
                                      <p:rCtr x="-12743" y="18819"/>
                                    </p:animMotion>
                                  </p:childTnLst>
                                </p:cTn>
                              </p:par>
                            </p:childTnLst>
                          </p:cTn>
                        </p:par>
                        <p:par>
                          <p:cTn id="31" fill="hold">
                            <p:stCondLst>
                              <p:cond delay="2000"/>
                            </p:stCondLst>
                            <p:childTnLst>
                              <p:par>
                                <p:cTn id="32" presetID="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Cost function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295622"/>
            <a:ext cx="8763000" cy="5257577"/>
          </a:xfrm>
        </p:spPr>
        <p:txBody>
          <a:bodyPr>
            <a:normAutofit/>
          </a:bodyPr>
          <a:lstStyle/>
          <a:p>
            <a:r>
              <a:rPr lang="en-US" sz="2200" dirty="0" smtClean="0">
                <a:latin typeface="Times New Roman" panose="02020603050405020304" pitchFamily="18" charset="0"/>
                <a:cs typeface="Times New Roman" panose="02020603050405020304" pitchFamily="18" charset="0"/>
              </a:rPr>
              <a:t>Usually the problem is not that easy and straight forward</a:t>
            </a:r>
          </a:p>
          <a:p>
            <a:r>
              <a:rPr lang="en-US" sz="2200" dirty="0" smtClean="0">
                <a:latin typeface="Times New Roman" panose="02020603050405020304" pitchFamily="18" charset="0"/>
                <a:cs typeface="Times New Roman" panose="02020603050405020304" pitchFamily="18" charset="0"/>
              </a:rPr>
              <a:t>We can start from a random point and move to right or left</a:t>
            </a:r>
          </a:p>
          <a:p>
            <a:endParaRPr lang="en-US" sz="22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11</a:t>
            </a:fld>
            <a:endParaRPr lang="en-US"/>
          </a:p>
        </p:txBody>
      </p:sp>
      <p:cxnSp>
        <p:nvCxnSpPr>
          <p:cNvPr id="6" name="Straight Connector 5"/>
          <p:cNvCxnSpPr/>
          <p:nvPr/>
        </p:nvCxnSpPr>
        <p:spPr>
          <a:xfrm>
            <a:off x="685800" y="5638800"/>
            <a:ext cx="750836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419600" y="2667000"/>
            <a:ext cx="0" cy="297180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4343400" y="2057400"/>
            <a:ext cx="3276175" cy="3190544"/>
          </a:xfrm>
          <a:custGeom>
            <a:avLst/>
            <a:gdLst>
              <a:gd name="connsiteX0" fmla="*/ 0 w 3603792"/>
              <a:gd name="connsiteY0" fmla="*/ 466198 h 3190544"/>
              <a:gd name="connsiteX1" fmla="*/ 1216058 w 3603792"/>
              <a:gd name="connsiteY1" fmla="*/ 3190544 h 3190544"/>
              <a:gd name="connsiteX2" fmla="*/ 3261675 w 3603792"/>
              <a:gd name="connsiteY2" fmla="*/ 466198 h 3190544"/>
              <a:gd name="connsiteX3" fmla="*/ 3582186 w 3603792"/>
              <a:gd name="connsiteY3" fmla="*/ 23138 h 3190544"/>
            </a:gdLst>
            <a:ahLst/>
            <a:cxnLst>
              <a:cxn ang="0">
                <a:pos x="connsiteX0" y="connsiteY0"/>
              </a:cxn>
              <a:cxn ang="0">
                <a:pos x="connsiteX1" y="connsiteY1"/>
              </a:cxn>
              <a:cxn ang="0">
                <a:pos x="connsiteX2" y="connsiteY2"/>
              </a:cxn>
              <a:cxn ang="0">
                <a:pos x="connsiteX3" y="connsiteY3"/>
              </a:cxn>
            </a:cxnLst>
            <a:rect l="l" t="t" r="r" b="b"/>
            <a:pathLst>
              <a:path w="3603792" h="3190544">
                <a:moveTo>
                  <a:pt x="0" y="466198"/>
                </a:moveTo>
                <a:cubicBezTo>
                  <a:pt x="336223" y="1828371"/>
                  <a:pt x="672446" y="3190544"/>
                  <a:pt x="1216058" y="3190544"/>
                </a:cubicBezTo>
                <a:cubicBezTo>
                  <a:pt x="1759670" y="3190544"/>
                  <a:pt x="2867320" y="994099"/>
                  <a:pt x="3261675" y="466198"/>
                </a:cubicBezTo>
                <a:cubicBezTo>
                  <a:pt x="3656030" y="-61703"/>
                  <a:pt x="3619108" y="-19283"/>
                  <a:pt x="3582186" y="2313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432161" y="3097879"/>
            <a:ext cx="762000" cy="369332"/>
          </a:xfrm>
          <a:prstGeom prst="rect">
            <a:avLst/>
          </a:prstGeom>
          <a:noFill/>
        </p:spPr>
        <p:txBody>
          <a:bodyPr wrap="square" rtlCol="0">
            <a:spAutoFit/>
          </a:bodyPr>
          <a:lstStyle/>
          <a:p>
            <a:r>
              <a:rPr lang="en-US" dirty="0">
                <a:solidFill>
                  <a:schemeClr val="accent1">
                    <a:lumMod val="50000"/>
                  </a:schemeClr>
                </a:solidFill>
                <a:latin typeface="Times New Roman" panose="02020603050405020304" pitchFamily="18" charset="0"/>
                <a:cs typeface="Times New Roman" panose="02020603050405020304" pitchFamily="18" charset="0"/>
              </a:rPr>
              <a:t>C(</a:t>
            </a:r>
            <a:r>
              <a:rPr lang="en-US" i="1" dirty="0">
                <a:solidFill>
                  <a:schemeClr val="accent1">
                    <a:lumMod val="50000"/>
                  </a:schemeClr>
                </a:solidFill>
                <a:latin typeface="Times New Roman" panose="02020603050405020304" pitchFamily="18" charset="0"/>
                <a:cs typeface="Times New Roman" panose="02020603050405020304" pitchFamily="18" charset="0"/>
              </a:rPr>
              <a:t>w</a:t>
            </a:r>
            <a:r>
              <a:rPr lang="en-US" dirty="0">
                <a:solidFill>
                  <a:schemeClr val="accent1">
                    <a:lumMod val="50000"/>
                  </a:schemeClr>
                </a:solidFill>
                <a:latin typeface="Times New Roman" panose="02020603050405020304" pitchFamily="18" charset="0"/>
                <a:cs typeface="Times New Roman" panose="02020603050405020304" pitchFamily="18" charset="0"/>
              </a:rPr>
              <a:t>)</a:t>
            </a:r>
            <a:endParaRPr lang="en-US" dirty="0">
              <a:solidFill>
                <a:schemeClr val="accent1">
                  <a:lumMod val="50000"/>
                </a:schemeClr>
              </a:solidFill>
            </a:endParaRPr>
          </a:p>
        </p:txBody>
      </p:sp>
      <mc:AlternateContent xmlns:mc="http://schemas.openxmlformats.org/markup-compatibility/2006" xmlns:a14="http://schemas.microsoft.com/office/drawing/2010/main">
        <mc:Choice Requires="a14">
          <p:sp>
            <p:nvSpPr>
              <p:cNvPr id="12" name="TextBox 11"/>
              <p:cNvSpPr txBox="1"/>
              <p:nvPr/>
            </p:nvSpPr>
            <p:spPr>
              <a:xfrm>
                <a:off x="5181600" y="5638800"/>
                <a:ext cx="762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1">
                                  <a:lumMod val="50000"/>
                                </a:schemeClr>
                              </a:solidFill>
                              <a:latin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rPr>
                            <m:t>𝑤</m:t>
                          </m:r>
                        </m:e>
                        <m:sub>
                          <m:r>
                            <a:rPr lang="en-US" b="0" i="1" smtClean="0">
                              <a:solidFill>
                                <a:schemeClr val="accent1">
                                  <a:lumMod val="50000"/>
                                </a:schemeClr>
                              </a:solidFill>
                              <a:latin typeface="Cambria Math" panose="02040503050406030204" pitchFamily="18" charset="0"/>
                            </a:rPr>
                            <m:t>𝑚𝑖𝑛</m:t>
                          </m:r>
                        </m:sub>
                      </m:sSub>
                    </m:oMath>
                  </m:oMathPara>
                </a14:m>
                <a:endParaRPr lang="en-US" dirty="0">
                  <a:solidFill>
                    <a:schemeClr val="accent1">
                      <a:lumMod val="50000"/>
                    </a:schemeClr>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181600" y="5638800"/>
                <a:ext cx="762000" cy="369332"/>
              </a:xfrm>
              <a:prstGeom prst="rect">
                <a:avLst/>
              </a:prstGeom>
              <a:blipFill>
                <a:blip r:embed="rId2"/>
                <a:stretch>
                  <a:fillRect b="-3279"/>
                </a:stretch>
              </a:blipFill>
            </p:spPr>
            <p:txBody>
              <a:bodyPr/>
              <a:lstStyle/>
              <a:p>
                <a:r>
                  <a:rPr lang="en-US">
                    <a:noFill/>
                  </a:rPr>
                  <a:t> </a:t>
                </a:r>
              </a:p>
            </p:txBody>
          </p:sp>
        </mc:Fallback>
      </mc:AlternateContent>
      <p:cxnSp>
        <p:nvCxnSpPr>
          <p:cNvPr id="14" name="Straight Connector 13"/>
          <p:cNvCxnSpPr/>
          <p:nvPr/>
        </p:nvCxnSpPr>
        <p:spPr>
          <a:xfrm flipV="1">
            <a:off x="5410200" y="5230461"/>
            <a:ext cx="0" cy="408338"/>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
        <p:nvSpPr>
          <p:cNvPr id="5" name="Freeform 4"/>
          <p:cNvSpPr/>
          <p:nvPr/>
        </p:nvSpPr>
        <p:spPr>
          <a:xfrm>
            <a:off x="2902226" y="2087217"/>
            <a:ext cx="4681331" cy="3256844"/>
          </a:xfrm>
          <a:custGeom>
            <a:avLst/>
            <a:gdLst>
              <a:gd name="connsiteX0" fmla="*/ 4681331 w 4681331"/>
              <a:gd name="connsiteY0" fmla="*/ 0 h 3256844"/>
              <a:gd name="connsiteX1" fmla="*/ 3299791 w 4681331"/>
              <a:gd name="connsiteY1" fmla="*/ 3180522 h 3256844"/>
              <a:gd name="connsiteX2" fmla="*/ 2196548 w 4681331"/>
              <a:gd name="connsiteY2" fmla="*/ 2315818 h 3256844"/>
              <a:gd name="connsiteX3" fmla="*/ 1510748 w 4681331"/>
              <a:gd name="connsiteY3" fmla="*/ 2882348 h 3256844"/>
              <a:gd name="connsiteX4" fmla="*/ 0 w 4681331"/>
              <a:gd name="connsiteY4" fmla="*/ 487018 h 3256844"/>
              <a:gd name="connsiteX5" fmla="*/ 0 w 4681331"/>
              <a:gd name="connsiteY5" fmla="*/ 487018 h 3256844"/>
              <a:gd name="connsiteX6" fmla="*/ 0 w 4681331"/>
              <a:gd name="connsiteY6" fmla="*/ 487018 h 325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1331" h="3256844">
                <a:moveTo>
                  <a:pt x="4681331" y="0"/>
                </a:moveTo>
                <a:cubicBezTo>
                  <a:pt x="4197626" y="1397276"/>
                  <a:pt x="3713921" y="2794553"/>
                  <a:pt x="3299791" y="3180522"/>
                </a:cubicBezTo>
                <a:cubicBezTo>
                  <a:pt x="2885661" y="3566491"/>
                  <a:pt x="2494722" y="2365514"/>
                  <a:pt x="2196548" y="2315818"/>
                </a:cubicBezTo>
                <a:cubicBezTo>
                  <a:pt x="1898374" y="2266122"/>
                  <a:pt x="1876839" y="3187148"/>
                  <a:pt x="1510748" y="2882348"/>
                </a:cubicBezTo>
                <a:cubicBezTo>
                  <a:pt x="1144657" y="2577548"/>
                  <a:pt x="0" y="487018"/>
                  <a:pt x="0" y="487018"/>
                </a:cubicBezTo>
                <a:lnTo>
                  <a:pt x="0" y="487018"/>
                </a:lnTo>
                <a:lnTo>
                  <a:pt x="0" y="48701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33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63" presetClass="path" presetSubtype="0" accel="50000" decel="50000" fill="hold" nodeType="afterEffect">
                                  <p:stCondLst>
                                    <p:cond delay="0"/>
                                  </p:stCondLst>
                                  <p:childTnLst>
                                    <p:animMotion origin="layout" path="M 3.33333E-6 -1.11111E-6 L 0.04166 -1.11111E-6 " pathEditMode="relative" rAng="0" ptsTypes="AA">
                                      <p:cBhvr>
                                        <p:cTn id="22" dur="2000" fill="hold"/>
                                        <p:tgtEl>
                                          <p:spTgt spid="14"/>
                                        </p:tgtEl>
                                        <p:attrNameLst>
                                          <p:attrName>ppt_x</p:attrName>
                                          <p:attrName>ppt_y</p:attrName>
                                        </p:attrNameLst>
                                      </p:cBhvr>
                                      <p:rCtr x="2083" y="0"/>
                                    </p:animMotion>
                                  </p:childTnLst>
                                </p:cTn>
                              </p:par>
                            </p:childTnLst>
                          </p:cTn>
                        </p:par>
                        <p:par>
                          <p:cTn id="23" fill="hold">
                            <p:stCondLst>
                              <p:cond delay="2500"/>
                            </p:stCondLst>
                            <p:childTnLst>
                              <p:par>
                                <p:cTn id="24" presetID="63" presetClass="path" presetSubtype="0" accel="50000" decel="50000" fill="hold" grpId="0" nodeType="afterEffect">
                                  <p:stCondLst>
                                    <p:cond delay="0"/>
                                  </p:stCondLst>
                                  <p:childTnLst>
                                    <p:animMotion origin="layout" path="M -3.33333E-6 -4.07407E-6 L 0.05834 -0.00601 " pathEditMode="relative" rAng="0" ptsTypes="AA">
                                      <p:cBhvr>
                                        <p:cTn id="25" dur="500" fill="hold"/>
                                        <p:tgtEl>
                                          <p:spTgt spid="12"/>
                                        </p:tgtEl>
                                        <p:attrNameLst>
                                          <p:attrName>ppt_x</p:attrName>
                                          <p:attrName>ppt_y</p:attrName>
                                        </p:attrNameLst>
                                      </p:cBhvr>
                                      <p:rCtr x="2917"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Cost function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295622"/>
            <a:ext cx="8763000" cy="5257577"/>
          </a:xfrm>
        </p:spPr>
        <p:txBody>
          <a:bodyPr>
            <a:normAutofit/>
          </a:bodyPr>
          <a:lstStyle/>
          <a:p>
            <a:r>
              <a:rPr lang="en-US" sz="2200" dirty="0" smtClean="0">
                <a:latin typeface="Times New Roman" panose="02020603050405020304" pitchFamily="18" charset="0"/>
                <a:cs typeface="Times New Roman" panose="02020603050405020304" pitchFamily="18" charset="0"/>
              </a:rPr>
              <a:t>Now we should figure out which direction we should go to lower the cost</a:t>
            </a:r>
          </a:p>
          <a:p>
            <a:r>
              <a:rPr lang="en-US" sz="2200" dirty="0" smtClean="0">
                <a:latin typeface="Times New Roman" panose="02020603050405020304" pitchFamily="18" charset="0"/>
                <a:cs typeface="Times New Roman" panose="02020603050405020304" pitchFamily="18" charset="0"/>
              </a:rPr>
              <a:t>Shift to left if the slope is positive</a:t>
            </a:r>
          </a:p>
          <a:p>
            <a:endParaRPr lang="en-US" sz="22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12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153" y="2452525"/>
            <a:ext cx="7443216" cy="4186810"/>
          </a:xfrm>
          <a:prstGeom prst="rect">
            <a:avLst/>
          </a:prstGeom>
        </p:spPr>
      </p:pic>
      <p:sp>
        <p:nvSpPr>
          <p:cNvPr id="6" name="Rectangle 5"/>
          <p:cNvSpPr/>
          <p:nvPr/>
        </p:nvSpPr>
        <p:spPr>
          <a:xfrm rot="984293">
            <a:off x="7705640" y="2086315"/>
            <a:ext cx="1337226" cy="369332"/>
          </a:xfrm>
          <a:prstGeom prst="rect">
            <a:avLst/>
          </a:prstGeom>
        </p:spPr>
        <p:txBody>
          <a:bodyPr wrap="none">
            <a:spAutoFit/>
          </a:bodyPr>
          <a:lstStyle/>
          <a:p>
            <a:r>
              <a:rPr lang="en-US" dirty="0"/>
              <a:t>tangential</a:t>
            </a:r>
          </a:p>
        </p:txBody>
      </p:sp>
    </p:spTree>
    <p:extLst>
      <p:ext uri="{BB962C8B-B14F-4D97-AF65-F5344CB8AC3E}">
        <p14:creationId xmlns:p14="http://schemas.microsoft.com/office/powerpoint/2010/main" val="606472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Cost function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295622"/>
            <a:ext cx="8763000" cy="5257577"/>
          </a:xfrm>
        </p:spPr>
        <p:txBody>
          <a:bodyPr>
            <a:normAutofit/>
          </a:bodyPr>
          <a:lstStyle/>
          <a:p>
            <a:r>
              <a:rPr lang="en-US" sz="2200" dirty="0" smtClean="0">
                <a:latin typeface="Times New Roman" panose="02020603050405020304" pitchFamily="18" charset="0"/>
                <a:cs typeface="Times New Roman" panose="02020603050405020304" pitchFamily="18" charset="0"/>
              </a:rPr>
              <a:t>It is like rolling down some balls</a:t>
            </a:r>
          </a:p>
          <a:p>
            <a:endParaRPr lang="en-US" sz="22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13</a:t>
            </a:fld>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452525"/>
            <a:ext cx="7482226" cy="4207538"/>
          </a:xfrm>
          <a:prstGeom prst="rect">
            <a:avLst/>
          </a:prstGeom>
        </p:spPr>
      </p:pic>
    </p:spTree>
    <p:extLst>
      <p:ext uri="{BB962C8B-B14F-4D97-AF65-F5344CB8AC3E}">
        <p14:creationId xmlns:p14="http://schemas.microsoft.com/office/powerpoint/2010/main" val="792561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Cost function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95622"/>
                <a:ext cx="8763000" cy="5257577"/>
              </a:xfrm>
            </p:spPr>
            <p:txBody>
              <a:bodyPr>
                <a:normAutofit/>
              </a:bodyPr>
              <a:lstStyle/>
              <a:p>
                <a:r>
                  <a:rPr lang="en-US" sz="2200" dirty="0" smtClean="0">
                    <a:latin typeface="Times New Roman" panose="02020603050405020304" pitchFamily="18" charset="0"/>
                    <a:cs typeface="Times New Roman" panose="02020603050405020304" pitchFamily="18" charset="0"/>
                  </a:rPr>
                  <a:t>This is valid for 3d shape too.</a:t>
                </a:r>
              </a:p>
              <a:p>
                <a:r>
                  <a:rPr lang="en-US" sz="2200" dirty="0" smtClean="0">
                    <a:latin typeface="Times New Roman" panose="02020603050405020304" pitchFamily="18" charset="0"/>
                    <a:cs typeface="Times New Roman" panose="02020603050405020304" pitchFamily="18" charset="0"/>
                  </a:rPr>
                  <a:t>Now, we need to compute the gradient of the function: </a:t>
                </a:r>
                <a14:m>
                  <m:oMath xmlns:m="http://schemas.openxmlformats.org/officeDocument/2006/math">
                    <m:r>
                      <a:rPr lang="en-US" sz="22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200" b="0" i="1" smtClean="0">
                        <a:latin typeface="Cambria Math" panose="02040503050406030204" pitchFamily="18" charset="0"/>
                        <a:ea typeface="Cambria Math" panose="02040503050406030204" pitchFamily="18" charset="0"/>
                        <a:cs typeface="Times New Roman" panose="02020603050405020304" pitchFamily="18" charset="0"/>
                      </a:rPr>
                      <m:t>𝐶</m:t>
                    </m:r>
                  </m:oMath>
                </a14:m>
                <a:r>
                  <a:rPr lang="en-US" sz="2200" dirty="0" smtClean="0">
                    <a:latin typeface="Times New Roman" panose="02020603050405020304" pitchFamily="18" charset="0"/>
                    <a:cs typeface="Times New Roman" panose="02020603050405020304" pitchFamily="18" charset="0"/>
                  </a:rPr>
                  <a:t> </a:t>
                </a:r>
              </a:p>
              <a:p>
                <a:r>
                  <a:rPr lang="en-US" sz="22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200" i="1">
                        <a:latin typeface="Cambria Math" panose="02040503050406030204" pitchFamily="18" charset="0"/>
                        <a:ea typeface="Cambria Math" panose="02040503050406030204" pitchFamily="18" charset="0"/>
                        <a:cs typeface="Times New Roman" panose="02020603050405020304" pitchFamily="18" charset="0"/>
                      </a:rPr>
                      <m:t>𝛻</m:t>
                    </m:r>
                    <m:r>
                      <a:rPr lang="en-US" sz="2200" i="1">
                        <a:latin typeface="Cambria Math" panose="02040503050406030204" pitchFamily="18" charset="0"/>
                        <a:ea typeface="Cambria Math" panose="02040503050406030204" pitchFamily="18" charset="0"/>
                        <a:cs typeface="Times New Roman" panose="02020603050405020304" pitchFamily="18" charset="0"/>
                      </a:rPr>
                      <m:t>𝐶</m:t>
                    </m:r>
                  </m:oMath>
                </a14:m>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gives the direction that we should take to decrease the function.</a:t>
                </a:r>
                <a:endParaRPr lang="en-US" sz="2200" dirty="0">
                  <a:latin typeface="Times New Roman" panose="02020603050405020304" pitchFamily="18" charset="0"/>
                  <a:cs typeface="Times New Roman" panose="02020603050405020304" pitchFamily="18" charset="0"/>
                </a:endParaRPr>
              </a:p>
              <a:p>
                <a:pPr marL="0" indent="0">
                  <a:buNone/>
                </a:pPr>
                <a:endParaRPr lang="en-US" sz="22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95622"/>
                <a:ext cx="8763000" cy="5257577"/>
              </a:xfrm>
              <a:blipFill>
                <a:blip r:embed="rId2"/>
                <a:stretch>
                  <a:fillRect l="-834" t="-8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6F96C40-0356-46F5-90E5-FF57DE76D9A0}" type="slidenum">
              <a:rPr lang="en-US" smtClean="0"/>
              <a:t>14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717" y="2819400"/>
            <a:ext cx="4419600" cy="24860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2" y="2450592"/>
            <a:ext cx="7441729" cy="4187952"/>
          </a:xfrm>
          <a:prstGeom prst="rect">
            <a:avLst/>
          </a:prstGeom>
        </p:spPr>
      </p:pic>
      <p:sp>
        <p:nvSpPr>
          <p:cNvPr id="9" name="TextBox 8"/>
          <p:cNvSpPr txBox="1"/>
          <p:nvPr/>
        </p:nvSpPr>
        <p:spPr>
          <a:xfrm>
            <a:off x="4897204" y="633375"/>
            <a:ext cx="3962400" cy="1200329"/>
          </a:xfrm>
          <a:prstGeom prst="rect">
            <a:avLst/>
          </a:prstGeom>
          <a:noFill/>
        </p:spPr>
        <p:txBody>
          <a:bodyPr wrap="square" rtlCol="0">
            <a:spAutoFit/>
          </a:bodyPr>
          <a:lstStyle/>
          <a:p>
            <a:r>
              <a:rPr lang="en-US" dirty="0" smtClean="0">
                <a:solidFill>
                  <a:schemeClr val="accent1">
                    <a:lumMod val="50000"/>
                  </a:schemeClr>
                </a:solidFill>
              </a:rPr>
              <a:t>Pay attention to the magnitude of each number- Does it show how sensitive this parameter is to the changes?</a:t>
            </a:r>
            <a:endParaRPr lang="en-US" dirty="0">
              <a:solidFill>
                <a:schemeClr val="accent1">
                  <a:lumMod val="50000"/>
                </a:schemeClr>
              </a:solidFill>
            </a:endParaRPr>
          </a:p>
        </p:txBody>
      </p:sp>
      <p:cxnSp>
        <p:nvCxnSpPr>
          <p:cNvPr id="11" name="Straight Arrow Connector 10"/>
          <p:cNvCxnSpPr/>
          <p:nvPr/>
        </p:nvCxnSpPr>
        <p:spPr>
          <a:xfrm flipH="1">
            <a:off x="6895079" y="1666024"/>
            <a:ext cx="39121" cy="1991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25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295622"/>
            <a:ext cx="8763000" cy="5257577"/>
          </a:xfrm>
        </p:spPr>
        <p:txBody>
          <a:bodyPr>
            <a:normAutofit/>
          </a:bodyPr>
          <a:lstStyle/>
          <a:p>
            <a:r>
              <a:rPr lang="en-US" sz="2200" dirty="0">
                <a:latin typeface="Times New Roman" panose="02020603050405020304" pitchFamily="18" charset="0"/>
                <a:cs typeface="Times New Roman" panose="02020603050405020304" pitchFamily="18" charset="0"/>
              </a:rPr>
              <a:t>Backpropagation is a method used in artificial neural networks to calculate a gradient that is needed in the calculation of the weights to be used in the network</a:t>
            </a:r>
            <a:r>
              <a:rPr lang="en-US" sz="2200" dirty="0" smtClean="0">
                <a:latin typeface="Times New Roman" panose="02020603050405020304" pitchFamily="18" charset="0"/>
                <a:cs typeface="Times New Roman" panose="02020603050405020304" pitchFamily="18" charset="0"/>
              </a:rPr>
              <a:t>.</a:t>
            </a:r>
          </a:p>
          <a:p>
            <a:endParaRPr lang="en-US" sz="22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15</a:t>
            </a:fld>
            <a:endParaRPr lang="en-US"/>
          </a:p>
        </p:txBody>
      </p:sp>
      <p:pic>
        <p:nvPicPr>
          <p:cNvPr id="6" name="Picture 5"/>
          <p:cNvPicPr>
            <a:picLocks/>
          </p:cNvPicPr>
          <p:nvPr/>
        </p:nvPicPr>
        <p:blipFill>
          <a:blip r:embed="rId2"/>
          <a:stretch>
            <a:fillRect/>
          </a:stretch>
        </p:blipFill>
        <p:spPr>
          <a:xfrm>
            <a:off x="758952" y="2450592"/>
            <a:ext cx="7443216" cy="4187952"/>
          </a:xfrm>
          <a:prstGeom prst="rect">
            <a:avLst/>
          </a:prstGeom>
        </p:spPr>
      </p:pic>
    </p:spTree>
    <p:extLst>
      <p:ext uri="{BB962C8B-B14F-4D97-AF65-F5344CB8AC3E}">
        <p14:creationId xmlns:p14="http://schemas.microsoft.com/office/powerpoint/2010/main" val="11154863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295622"/>
            <a:ext cx="8763000" cy="5257577"/>
          </a:xfrm>
        </p:spPr>
        <p:txBody>
          <a:bodyPr>
            <a:normAutofit/>
          </a:bodyPr>
          <a:lstStyle/>
          <a:p>
            <a:r>
              <a:rPr lang="en-US" sz="2200" dirty="0" smtClean="0">
                <a:latin typeface="Times New Roman" panose="02020603050405020304" pitchFamily="18" charset="0"/>
                <a:cs typeface="Times New Roman" panose="02020603050405020304" pitchFamily="18" charset="0"/>
              </a:rPr>
              <a:t>Let’s see how each neuron should be changed compared to actual label.</a:t>
            </a:r>
          </a:p>
          <a:p>
            <a:r>
              <a:rPr lang="en-US" sz="2200" dirty="0" smtClean="0">
                <a:latin typeface="Times New Roman" panose="02020603050405020304" pitchFamily="18" charset="0"/>
                <a:cs typeface="Times New Roman" panose="02020603050405020304" pitchFamily="18" charset="0"/>
              </a:rPr>
              <a:t>We can zoom in one of the neurons (maybe 2 which is the most important one)</a:t>
            </a:r>
          </a:p>
          <a:p>
            <a:endParaRPr lang="en-US" sz="22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16</a:t>
            </a:fld>
            <a:endParaRPr lang="en-US"/>
          </a:p>
        </p:txBody>
      </p:sp>
      <p:pic>
        <p:nvPicPr>
          <p:cNvPr id="7" name="Picture 6"/>
          <p:cNvPicPr>
            <a:picLocks/>
          </p:cNvPicPr>
          <p:nvPr/>
        </p:nvPicPr>
        <p:blipFill>
          <a:blip r:embed="rId2"/>
          <a:stretch>
            <a:fillRect/>
          </a:stretch>
        </p:blipFill>
        <p:spPr>
          <a:xfrm>
            <a:off x="762000" y="2450592"/>
            <a:ext cx="7443216" cy="4187952"/>
          </a:xfrm>
          <a:prstGeom prst="rect">
            <a:avLst/>
          </a:prstGeom>
        </p:spPr>
      </p:pic>
      <p:pic>
        <p:nvPicPr>
          <p:cNvPr id="8" name="Picture 7"/>
          <p:cNvPicPr>
            <a:picLocks noChangeAspect="1"/>
          </p:cNvPicPr>
          <p:nvPr/>
        </p:nvPicPr>
        <p:blipFill>
          <a:blip r:embed="rId3"/>
          <a:stretch>
            <a:fillRect/>
          </a:stretch>
        </p:blipFill>
        <p:spPr>
          <a:xfrm>
            <a:off x="6400800" y="2526793"/>
            <a:ext cx="211475" cy="4102607"/>
          </a:xfrm>
          <a:prstGeom prst="rect">
            <a:avLst/>
          </a:prstGeom>
        </p:spPr>
      </p:pic>
    </p:spTree>
    <p:extLst>
      <p:ext uri="{BB962C8B-B14F-4D97-AF65-F5344CB8AC3E}">
        <p14:creationId xmlns:p14="http://schemas.microsoft.com/office/powerpoint/2010/main" val="9008934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95622"/>
                <a:ext cx="8763000" cy="5257577"/>
              </a:xfrm>
            </p:spPr>
            <p:txBody>
              <a:bodyPr>
                <a:normAutofit/>
              </a:bodyPr>
              <a:lstStyle/>
              <a:p>
                <a:r>
                  <a:rPr lang="en-US" sz="2200" dirty="0" smtClean="0">
                    <a:latin typeface="Times New Roman" panose="02020603050405020304" pitchFamily="18" charset="0"/>
                    <a:cs typeface="Times New Roman" panose="02020603050405020304" pitchFamily="18" charset="0"/>
                  </a:rPr>
                  <a:t>Since I want to increase the node value, I can increase weight, bias and/or change </a:t>
                </a:r>
                <a14:m>
                  <m:oMath xmlns:m="http://schemas.openxmlformats.org/officeDocument/2006/math">
                    <m:sSub>
                      <m:sSubPr>
                        <m:ctrlPr>
                          <a:rPr lang="en-US" sz="2200" i="1" smtClean="0">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𝑎</m:t>
                        </m:r>
                      </m:e>
                      <m:sub>
                        <m:r>
                          <a:rPr lang="en-US" sz="2200" b="0" i="1" smtClean="0">
                            <a:latin typeface="Cambria Math" panose="02040503050406030204" pitchFamily="18" charset="0"/>
                            <a:cs typeface="Times New Roman" panose="02020603050405020304" pitchFamily="18" charset="0"/>
                          </a:rPr>
                          <m:t>𝑖</m:t>
                        </m:r>
                      </m:sub>
                    </m:sSub>
                  </m:oMath>
                </a14:m>
                <a:r>
                  <a:rPr lang="en-US" sz="2200" dirty="0" smtClean="0">
                    <a:latin typeface="Times New Roman" panose="02020603050405020304" pitchFamily="18" charset="0"/>
                    <a:cs typeface="Times New Roman" panose="02020603050405020304" pitchFamily="18" charset="0"/>
                  </a:rPr>
                  <a:t> in proportion to </a:t>
                </a:r>
                <a14:m>
                  <m:oMath xmlns:m="http://schemas.openxmlformats.org/officeDocument/2006/math">
                    <m:sSub>
                      <m:sSubPr>
                        <m:ctrlPr>
                          <a:rPr lang="en-US" sz="2200" i="1">
                            <a:latin typeface="Cambria Math" panose="02040503050406030204" pitchFamily="18" charset="0"/>
                            <a:cs typeface="Times New Roman" panose="02020603050405020304" pitchFamily="18" charset="0"/>
                          </a:rPr>
                        </m:ctrlPr>
                      </m:sSubPr>
                      <m:e>
                        <m:r>
                          <a:rPr lang="en-US" sz="2200" b="0" i="1" smtClean="0">
                            <a:latin typeface="Cambria Math" panose="02040503050406030204" pitchFamily="18" charset="0"/>
                            <a:cs typeface="Times New Roman" panose="02020603050405020304" pitchFamily="18" charset="0"/>
                          </a:rPr>
                          <m:t>𝑤</m:t>
                        </m:r>
                      </m:e>
                      <m:sub>
                        <m:r>
                          <a:rPr lang="en-US" sz="2200" i="1">
                            <a:latin typeface="Cambria Math" panose="02040503050406030204" pitchFamily="18" charset="0"/>
                            <a:cs typeface="Times New Roman" panose="02020603050405020304" pitchFamily="18" charset="0"/>
                          </a:rPr>
                          <m:t>𝑖</m:t>
                        </m:r>
                      </m:sub>
                    </m:sSub>
                  </m:oMath>
                </a14:m>
                <a:endParaRPr lang="en-US" sz="22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95622"/>
                <a:ext cx="8763000" cy="5257577"/>
              </a:xfrm>
              <a:blipFill>
                <a:blip r:embed="rId2"/>
                <a:stretch>
                  <a:fillRect l="-834" t="-8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6F96C40-0356-46F5-90E5-FF57DE76D9A0}" type="slidenum">
              <a:rPr lang="en-US" smtClean="0"/>
              <a:t>17</a:t>
            </a:fld>
            <a:endParaRPr lang="en-US"/>
          </a:p>
        </p:txBody>
      </p:sp>
      <p:pic>
        <p:nvPicPr>
          <p:cNvPr id="6" name="Picture 5"/>
          <p:cNvPicPr>
            <a:picLocks/>
          </p:cNvPicPr>
          <p:nvPr/>
        </p:nvPicPr>
        <p:blipFill>
          <a:blip r:embed="rId3"/>
          <a:stretch>
            <a:fillRect/>
          </a:stretch>
        </p:blipFill>
        <p:spPr>
          <a:xfrm>
            <a:off x="758952" y="2450592"/>
            <a:ext cx="7443216" cy="4187952"/>
          </a:xfrm>
          <a:prstGeom prst="rect">
            <a:avLst/>
          </a:prstGeom>
        </p:spPr>
      </p:pic>
    </p:spTree>
    <p:extLst>
      <p:ext uri="{BB962C8B-B14F-4D97-AF65-F5344CB8AC3E}">
        <p14:creationId xmlns:p14="http://schemas.microsoft.com/office/powerpoint/2010/main" val="1330898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8952" y="2450592"/>
            <a:ext cx="7441730" cy="4187952"/>
          </a:xfrm>
        </p:spPr>
      </p:pic>
      <p:sp>
        <p:nvSpPr>
          <p:cNvPr id="4" name="Slide Number Placeholder 3"/>
          <p:cNvSpPr>
            <a:spLocks noGrp="1"/>
          </p:cNvSpPr>
          <p:nvPr>
            <p:ph type="sldNum" sz="quarter" idx="12"/>
          </p:nvPr>
        </p:nvSpPr>
        <p:spPr/>
        <p:txBody>
          <a:bodyPr/>
          <a:lstStyle/>
          <a:p>
            <a:fld id="{76F96C40-0356-46F5-90E5-FF57DE76D9A0}" type="slidenum">
              <a:rPr lang="en-US" smtClean="0"/>
              <a:t>18</a:t>
            </a:fld>
            <a:endParaRPr lang="en-US"/>
          </a:p>
        </p:txBody>
      </p:sp>
      <p:sp>
        <p:nvSpPr>
          <p:cNvPr id="6" name="Content Placeholder 2"/>
          <p:cNvSpPr txBox="1">
            <a:spLocks/>
          </p:cNvSpPr>
          <p:nvPr/>
        </p:nvSpPr>
        <p:spPr>
          <a:xfrm>
            <a:off x="304800" y="1295622"/>
            <a:ext cx="8763000"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This is valid for all the output neurons</a:t>
            </a:r>
          </a:p>
          <a:p>
            <a:r>
              <a:rPr lang="en-US" sz="2200" dirty="0" smtClean="0">
                <a:latin typeface="Times New Roman" panose="02020603050405020304" pitchFamily="18" charset="0"/>
                <a:cs typeface="Times New Roman" panose="02020603050405020304" pitchFamily="18" charset="0"/>
              </a:rPr>
              <a:t>This is called propagate backward</a:t>
            </a:r>
          </a:p>
        </p:txBody>
      </p:sp>
    </p:spTree>
    <p:extLst>
      <p:ext uri="{BB962C8B-B14F-4D97-AF65-F5344CB8AC3E}">
        <p14:creationId xmlns:p14="http://schemas.microsoft.com/office/powerpoint/2010/main" val="40995203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19</a:t>
            </a:fld>
            <a:endParaRPr lang="en-US"/>
          </a:p>
        </p:txBody>
      </p:sp>
      <p:sp>
        <p:nvSpPr>
          <p:cNvPr id="6" name="Content Placeholder 2"/>
          <p:cNvSpPr txBox="1">
            <a:spLocks/>
          </p:cNvSpPr>
          <p:nvPr/>
        </p:nvSpPr>
        <p:spPr>
          <a:xfrm>
            <a:off x="304800" y="1295622"/>
            <a:ext cx="8763000"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Let’s put all the results in one table</a:t>
            </a:r>
          </a:p>
        </p:txBody>
      </p:sp>
      <p:pic>
        <p:nvPicPr>
          <p:cNvPr id="8" name="Picture 7"/>
          <p:cNvPicPr>
            <a:picLocks/>
          </p:cNvPicPr>
          <p:nvPr/>
        </p:nvPicPr>
        <p:blipFill>
          <a:blip r:embed="rId2">
            <a:extLst>
              <a:ext uri="{28A0092B-C50C-407E-A947-70E740481C1C}">
                <a14:useLocalDpi xmlns:a14="http://schemas.microsoft.com/office/drawing/2010/main" val="0"/>
              </a:ext>
            </a:extLst>
          </a:blip>
          <a:stretch>
            <a:fillRect/>
          </a:stretch>
        </p:blipFill>
        <p:spPr>
          <a:xfrm>
            <a:off x="758952" y="2450592"/>
            <a:ext cx="7443216" cy="4187952"/>
          </a:xfrm>
          <a:prstGeom prst="rect">
            <a:avLst/>
          </a:prstGeom>
        </p:spPr>
      </p:pic>
      <p:pic>
        <p:nvPicPr>
          <p:cNvPr id="10" name="Picture 9"/>
          <p:cNvPicPr>
            <a:picLocks/>
          </p:cNvPicPr>
          <p:nvPr/>
        </p:nvPicPr>
        <p:blipFill>
          <a:blip r:embed="rId3"/>
          <a:stretch>
            <a:fillRect/>
          </a:stretch>
        </p:blipFill>
        <p:spPr>
          <a:xfrm>
            <a:off x="758952" y="2450592"/>
            <a:ext cx="7443216" cy="4187952"/>
          </a:xfrm>
          <a:prstGeom prst="rect">
            <a:avLst/>
          </a:prstGeom>
        </p:spPr>
      </p:pic>
    </p:spTree>
    <p:extLst>
      <p:ext uri="{BB962C8B-B14F-4D97-AF65-F5344CB8AC3E}">
        <p14:creationId xmlns:p14="http://schemas.microsoft.com/office/powerpoint/2010/main" val="337796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Review: Hand write recognition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8" y="1295622"/>
            <a:ext cx="8251772" cy="5257577"/>
          </a:xfrm>
        </p:spPr>
        <p:txBody>
          <a:bodyPr>
            <a:normAutofit/>
          </a:bodyPr>
          <a:lstStyle/>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2</a:t>
            </a:fld>
            <a:endParaRPr lang="en-US"/>
          </a:p>
        </p:txBody>
      </p:sp>
      <p:pic>
        <p:nvPicPr>
          <p:cNvPr id="8194"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1228" y="1695615"/>
            <a:ext cx="7902091" cy="445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834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20</a:t>
            </a:fld>
            <a:endParaRPr lang="en-US"/>
          </a:p>
        </p:txBody>
      </p:sp>
      <p:sp>
        <p:nvSpPr>
          <p:cNvPr id="6" name="Content Placeholder 2"/>
          <p:cNvSpPr txBox="1">
            <a:spLocks/>
          </p:cNvSpPr>
          <p:nvPr/>
        </p:nvSpPr>
        <p:spPr>
          <a:xfrm>
            <a:off x="304800" y="1295622"/>
            <a:ext cx="8763000"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And this is how gradient is related to these numbers:</a:t>
            </a: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758952" y="2450592"/>
            <a:ext cx="7443216" cy="4187952"/>
          </a:xfrm>
          <a:prstGeom prst="rect">
            <a:avLst/>
          </a:prstGeom>
        </p:spPr>
      </p:pic>
    </p:spTree>
    <p:extLst>
      <p:ext uri="{BB962C8B-B14F-4D97-AF65-F5344CB8AC3E}">
        <p14:creationId xmlns:p14="http://schemas.microsoft.com/office/powerpoint/2010/main" val="20424789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Stochastic Gradient Descent</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21</a:t>
            </a:fld>
            <a:endParaRPr lang="en-US"/>
          </a:p>
        </p:txBody>
      </p:sp>
      <p:sp>
        <p:nvSpPr>
          <p:cNvPr id="6" name="Content Placeholder 2"/>
          <p:cNvSpPr txBox="1">
            <a:spLocks/>
          </p:cNvSpPr>
          <p:nvPr/>
        </p:nvSpPr>
        <p:spPr>
          <a:xfrm>
            <a:off x="304800" y="1295622"/>
            <a:ext cx="8763000"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Using GD is time consuming.</a:t>
            </a:r>
          </a:p>
          <a:p>
            <a:r>
              <a:rPr lang="en-US" sz="2200" dirty="0" smtClean="0">
                <a:latin typeface="Times New Roman" panose="02020603050405020304" pitchFamily="18" charset="0"/>
                <a:cs typeface="Times New Roman" panose="02020603050405020304" pitchFamily="18" charset="0"/>
              </a:rPr>
              <a:t>SGD </a:t>
            </a:r>
            <a:r>
              <a:rPr lang="en-US" sz="2200" dirty="0">
                <a:latin typeface="Times New Roman" panose="02020603050405020304" pitchFamily="18" charset="0"/>
                <a:cs typeface="Times New Roman" panose="02020603050405020304" pitchFamily="18" charset="0"/>
              </a:rPr>
              <a:t>randomly picks one data point from the whole data set at each iteration to reduce the computations </a:t>
            </a:r>
            <a:r>
              <a:rPr lang="en-US" sz="2200" dirty="0" smtClean="0">
                <a:latin typeface="Times New Roman" panose="02020603050405020304" pitchFamily="18" charset="0"/>
                <a:cs typeface="Times New Roman" panose="02020603050405020304" pitchFamily="18" charset="0"/>
              </a:rPr>
              <a:t>enormously.</a:t>
            </a:r>
          </a:p>
          <a:p>
            <a:r>
              <a:rPr lang="en-US" sz="2200" dirty="0">
                <a:latin typeface="Times New Roman" panose="02020603050405020304" pitchFamily="18" charset="0"/>
                <a:cs typeface="Times New Roman" panose="02020603050405020304" pitchFamily="18" charset="0"/>
              </a:rPr>
              <a:t>It is also common to sample a small number of data points instead of just one point at each step and that is called “mini-batch” gradient descent. Mini-batch tries to strike a balance between the goodness of gradient descent and speed of </a:t>
            </a:r>
            <a:r>
              <a:rPr lang="en-US" sz="2200" dirty="0" smtClean="0">
                <a:latin typeface="Times New Roman" panose="02020603050405020304" pitchFamily="18" charset="0"/>
                <a:cs typeface="Times New Roman" panose="02020603050405020304" pitchFamily="18" charset="0"/>
              </a:rPr>
              <a:t>SGD.</a:t>
            </a:r>
          </a:p>
          <a:p>
            <a:endParaRPr lang="en-US" sz="2200" dirty="0" smtClean="0">
              <a:latin typeface="Times New Roman" panose="02020603050405020304" pitchFamily="18" charset="0"/>
              <a:cs typeface="Times New Roman" panose="02020603050405020304" pitchFamily="18" charset="0"/>
            </a:endParaRP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758952" y="2450592"/>
            <a:ext cx="7443216" cy="4187952"/>
          </a:xfrm>
          <a:prstGeom prst="rect">
            <a:avLst/>
          </a:prstGeom>
        </p:spPr>
      </p:pic>
    </p:spTree>
    <p:extLst>
      <p:ext uri="{BB962C8B-B14F-4D97-AF65-F5344CB8AC3E}">
        <p14:creationId xmlns:p14="http://schemas.microsoft.com/office/powerpoint/2010/main" val="51540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1638300" y="5143500"/>
            <a:ext cx="952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797404" y="5132109"/>
            <a:ext cx="95250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53206" y="5143500"/>
            <a:ext cx="952500" cy="0"/>
          </a:xfrm>
          <a:prstGeom prst="line">
            <a:avLst/>
          </a:prstGeom>
          <a:ln w="22225">
            <a:solidFill>
              <a:srgbClr val="008BAC"/>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 simple model</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22</a:t>
            </a:fld>
            <a:endParaRPr lang="en-US"/>
          </a:p>
        </p:txBody>
      </p:sp>
      <p:sp>
        <p:nvSpPr>
          <p:cNvPr id="6" name="Content Placeholder 2"/>
          <p:cNvSpPr txBox="1">
            <a:spLocks/>
          </p:cNvSpPr>
          <p:nvPr/>
        </p:nvSpPr>
        <p:spPr>
          <a:xfrm>
            <a:off x="304800" y="1295622"/>
            <a:ext cx="8763000"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Let’s start with a very simple network</a:t>
            </a:r>
          </a:p>
          <a:p>
            <a:r>
              <a:rPr lang="en-US" sz="2200" dirty="0" smtClean="0">
                <a:latin typeface="Times New Roman" panose="02020603050405020304" pitchFamily="18" charset="0"/>
                <a:cs typeface="Times New Roman" panose="02020603050405020304" pitchFamily="18" charset="0"/>
              </a:rPr>
              <a:t>These are the weights and biases. Let’s see how sensitive the network is to each of these parameters.</a:t>
            </a:r>
          </a:p>
          <a:p>
            <a:r>
              <a:rPr lang="en-US" sz="2200" dirty="0" smtClean="0">
                <a:latin typeface="Times New Roman" panose="02020603050405020304" pitchFamily="18" charset="0"/>
                <a:cs typeface="Times New Roman" panose="02020603050405020304" pitchFamily="18" charset="0"/>
              </a:rPr>
              <a:t>For now, let’s just focus on last two neurons.</a:t>
            </a:r>
          </a:p>
        </p:txBody>
      </p:sp>
      <p:sp>
        <p:nvSpPr>
          <p:cNvPr id="3" name="Oval 2"/>
          <p:cNvSpPr/>
          <p:nvPr/>
        </p:nvSpPr>
        <p:spPr>
          <a:xfrm>
            <a:off x="1371600" y="4876800"/>
            <a:ext cx="533400" cy="533400"/>
          </a:xfrm>
          <a:prstGeom prst="ellipse">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2400104" y="4871632"/>
                <a:ext cx="5795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400104" y="4871632"/>
                <a:ext cx="579552" cy="369332"/>
              </a:xfrm>
              <a:prstGeom prst="rect">
                <a:avLst/>
              </a:prstGeom>
              <a:blipFill>
                <a:blip r:embed="rId2"/>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491524" y="4894017"/>
                <a:ext cx="5795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491524" y="4894017"/>
                <a:ext cx="579552" cy="369332"/>
              </a:xfrm>
              <a:prstGeom prst="rect">
                <a:avLst/>
              </a:prstGeom>
              <a:blipFill>
                <a:blip r:embed="rId3"/>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488261" y="4904949"/>
                <a:ext cx="5795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488261" y="4904949"/>
                <a:ext cx="579552" cy="369332"/>
              </a:xfrm>
              <a:prstGeom prst="rect">
                <a:avLst/>
              </a:prstGeom>
              <a:blipFill>
                <a:blip r:embed="rId4"/>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544063" y="4894017"/>
                <a:ext cx="5795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3</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544063" y="4894017"/>
                <a:ext cx="579552"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331835" y="4871501"/>
                <a:ext cx="5795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3331835" y="4871501"/>
                <a:ext cx="579552" cy="369332"/>
              </a:xfrm>
              <a:prstGeom prst="rect">
                <a:avLst/>
              </a:prstGeom>
              <a:blipFill>
                <a:blip r:embed="rId6"/>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526535" y="4907960"/>
                <a:ext cx="5795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526535" y="4907960"/>
                <a:ext cx="579552" cy="369332"/>
              </a:xfrm>
              <a:prstGeom prst="rect">
                <a:avLst/>
              </a:prstGeom>
              <a:blipFill>
                <a:blip r:embed="rId7"/>
                <a:stretch>
                  <a:fillRect b="-1639"/>
                </a:stretch>
              </a:blipFill>
            </p:spPr>
            <p:txBody>
              <a:bodyPr/>
              <a:lstStyle/>
              <a:p>
                <a:r>
                  <a:rPr lang="en-US">
                    <a:noFill/>
                  </a:rPr>
                  <a:t> </a:t>
                </a:r>
              </a:p>
            </p:txBody>
          </p:sp>
        </mc:Fallback>
      </mc:AlternateContent>
      <p:sp>
        <p:nvSpPr>
          <p:cNvPr id="10" name="Oval 9"/>
          <p:cNvSpPr/>
          <p:nvPr/>
        </p:nvSpPr>
        <p:spPr>
          <a:xfrm>
            <a:off x="2427402" y="4876800"/>
            <a:ext cx="533400" cy="533400"/>
          </a:xfrm>
          <a:prstGeom prst="ellipse">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483204" y="4876800"/>
            <a:ext cx="533400" cy="533400"/>
          </a:xfrm>
          <a:prstGeom prst="ellipse">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39006" y="4876800"/>
            <a:ext cx="533400" cy="533400"/>
          </a:xfrm>
          <a:prstGeom prst="ellipse">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2387633" y="3810000"/>
                <a:ext cx="3241161"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oMath>
                </a14:m>
                <a:r>
                  <a:rPr lang="en-US" dirty="0" smtClean="0"/>
                  <a:t>,</a:t>
                </a:r>
                <a:r>
                  <a:rPr lang="en-US" dirty="0"/>
                  <a:t> </a:t>
                </a:r>
                <a14:m>
                  <m:oMath xmlns:m="http://schemas.openxmlformats.org/officeDocument/2006/math">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𝑤</m:t>
                        </m:r>
                      </m:e>
                      <m:sub>
                        <m:r>
                          <a:rPr lang="en-US" b="0" i="1" smtClean="0">
                            <a:solidFill>
                              <a:schemeClr val="accent1"/>
                            </a:solidFill>
                            <a:latin typeface="Cambria Math" panose="02040503050406030204" pitchFamily="18" charset="0"/>
                          </a:rPr>
                          <m:t>2</m:t>
                        </m:r>
                      </m:sub>
                    </m:sSub>
                  </m:oMath>
                </a14:m>
                <a:r>
                  <a:rPr lang="en-US" dirty="0" smtClean="0"/>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oMath>
                </a14:m>
                <a:r>
                  <a:rPr lang="en-US" dirty="0" smtClean="0"/>
                  <a:t>,</a:t>
                </a:r>
                <a:r>
                  <a:rPr lang="en-US" dirty="0"/>
                  <a:t> </a:t>
                </a:r>
                <a14:m>
                  <m:oMath xmlns:m="http://schemas.openxmlformats.org/officeDocument/2006/math">
                    <m:sSub>
                      <m:sSubPr>
                        <m:ctrlPr>
                          <a:rPr lang="en-US" i="1" smtClean="0">
                            <a:solidFill>
                              <a:srgbClr val="008BAC"/>
                            </a:solidFill>
                            <a:latin typeface="Cambria Math" panose="02040503050406030204" pitchFamily="18" charset="0"/>
                          </a:rPr>
                        </m:ctrlPr>
                      </m:sSubPr>
                      <m:e>
                        <m:r>
                          <a:rPr lang="en-US" i="1">
                            <a:solidFill>
                              <a:srgbClr val="008BAC"/>
                            </a:solidFill>
                            <a:latin typeface="Cambria Math" panose="02040503050406030204" pitchFamily="18" charset="0"/>
                          </a:rPr>
                          <m:t>𝑤</m:t>
                        </m:r>
                      </m:e>
                      <m:sub>
                        <m:r>
                          <a:rPr lang="en-US" b="0" i="1" smtClean="0">
                            <a:solidFill>
                              <a:srgbClr val="008BAC"/>
                            </a:solidFill>
                            <a:latin typeface="Cambria Math" panose="02040503050406030204" pitchFamily="18" charset="0"/>
                          </a:rPr>
                          <m:t>3</m:t>
                        </m:r>
                      </m:sub>
                    </m:sSub>
                  </m:oMath>
                </a14:m>
                <a:r>
                  <a:rPr lang="en-US" dirty="0" smtClean="0"/>
                  <a:t>,</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3</m:t>
                        </m:r>
                      </m:sub>
                    </m:sSub>
                  </m:oMath>
                </a14:m>
                <a:r>
                  <a:rPr lang="en-US" dirty="0" smtClean="0"/>
                  <a:t>)</a:t>
                </a:r>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387633" y="3810000"/>
                <a:ext cx="3241161" cy="369332"/>
              </a:xfrm>
              <a:prstGeom prst="rect">
                <a:avLst/>
              </a:prstGeom>
              <a:blipFill>
                <a:blip r:embed="rId8"/>
                <a:stretch>
                  <a:fillRect t="-8197" b="-24590"/>
                </a:stretch>
              </a:blipFill>
            </p:spPr>
            <p:txBody>
              <a:bodyPr/>
              <a:lstStyle/>
              <a:p>
                <a:r>
                  <a:rPr lang="en-US">
                    <a:noFill/>
                  </a:rPr>
                  <a:t> </a:t>
                </a:r>
              </a:p>
            </p:txBody>
          </p:sp>
        </mc:Fallback>
      </mc:AlternateContent>
      <p:sp>
        <p:nvSpPr>
          <p:cNvPr id="22" name="Rectangle 21"/>
          <p:cNvSpPr/>
          <p:nvPr/>
        </p:nvSpPr>
        <p:spPr>
          <a:xfrm>
            <a:off x="1295400" y="4648200"/>
            <a:ext cx="2187804" cy="1066800"/>
          </a:xfrm>
          <a:prstGeom prst="rect">
            <a:avLst/>
          </a:prstGeom>
          <a:solidFill>
            <a:srgbClr val="F8FAF3">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4543375" y="5441360"/>
                <a:ext cx="545871" cy="3808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sup>
                      </m:sSup>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4543375" y="5441360"/>
                <a:ext cx="545871" cy="3808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505101" y="5438349"/>
                <a:ext cx="762099" cy="3808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−1)</m:t>
                          </m:r>
                        </m:sup>
                      </m:sSup>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3505101" y="5438349"/>
                <a:ext cx="762099" cy="38081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495800" y="4959441"/>
                <a:ext cx="533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0.66</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4495800" y="4959441"/>
                <a:ext cx="533400" cy="369332"/>
              </a:xfrm>
              <a:prstGeom prst="rect">
                <a:avLst/>
              </a:prstGeom>
              <a:blipFill>
                <a:blip r:embed="rId11"/>
                <a:stretch>
                  <a:fillRect r="-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456102" y="4956185"/>
                <a:ext cx="533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0.48</m:t>
                      </m:r>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456102" y="4956185"/>
                <a:ext cx="533400" cy="369332"/>
              </a:xfrm>
              <a:prstGeom prst="rect">
                <a:avLst/>
              </a:prstGeom>
              <a:blipFill>
                <a:blip r:embed="rId12"/>
                <a:stretch>
                  <a:fillRect r="-13793"/>
                </a:stretch>
              </a:blipFill>
            </p:spPr>
            <p:txBody>
              <a:bodyPr/>
              <a:lstStyle/>
              <a:p>
                <a:r>
                  <a:rPr lang="en-US">
                    <a:noFill/>
                  </a:rPr>
                  <a:t> </a:t>
                </a:r>
              </a:p>
            </p:txBody>
          </p:sp>
        </mc:Fallback>
      </mc:AlternateContent>
      <p:sp>
        <p:nvSpPr>
          <p:cNvPr id="28" name="Oval 27"/>
          <p:cNvSpPr/>
          <p:nvPr/>
        </p:nvSpPr>
        <p:spPr>
          <a:xfrm>
            <a:off x="5947822" y="4876800"/>
            <a:ext cx="533400" cy="53340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p:cNvSpPr txBox="1"/>
              <p:nvPr/>
            </p:nvSpPr>
            <p:spPr>
              <a:xfrm>
                <a:off x="5897209" y="4956185"/>
                <a:ext cx="533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1.00</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5897209" y="4956185"/>
                <a:ext cx="533400" cy="369332"/>
              </a:xfrm>
              <a:prstGeom prst="rect">
                <a:avLst/>
              </a:prstGeom>
              <a:blipFill>
                <a:blip r:embed="rId13"/>
                <a:stretch>
                  <a:fillRect r="-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928198" y="5404902"/>
                <a:ext cx="5458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oMath>
                  </m:oMathPara>
                </a14:m>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5928198" y="5404902"/>
                <a:ext cx="545871" cy="369332"/>
              </a:xfrm>
              <a:prstGeom prst="rect">
                <a:avLst/>
              </a:prstGeom>
              <a:blipFill>
                <a:blip r:embed="rId14"/>
                <a:stretch>
                  <a:fillRect b="-10000"/>
                </a:stretch>
              </a:blipFill>
            </p:spPr>
            <p:txBody>
              <a:bodyPr/>
              <a:lstStyle/>
              <a:p>
                <a:r>
                  <a:rPr lang="en-US">
                    <a:noFill/>
                  </a:rPr>
                  <a:t> </a:t>
                </a:r>
              </a:p>
            </p:txBody>
          </p:sp>
        </mc:Fallback>
      </mc:AlternateContent>
      <p:sp>
        <p:nvSpPr>
          <p:cNvPr id="31" name="TextBox 30"/>
          <p:cNvSpPr txBox="1"/>
          <p:nvPr/>
        </p:nvSpPr>
        <p:spPr>
          <a:xfrm>
            <a:off x="5365421" y="5753636"/>
            <a:ext cx="1881427" cy="369332"/>
          </a:xfrm>
          <a:prstGeom prst="rect">
            <a:avLst/>
          </a:prstGeom>
          <a:noFill/>
        </p:spPr>
        <p:txBody>
          <a:bodyPr wrap="square" rtlCol="0">
            <a:spAutoFit/>
          </a:bodyPr>
          <a:lstStyle/>
          <a:p>
            <a:r>
              <a:rPr lang="en-US" dirty="0" smtClean="0">
                <a:solidFill>
                  <a:srgbClr val="FF0000"/>
                </a:solidFill>
                <a:latin typeface="Times New Roman" panose="02020603050405020304" pitchFamily="18" charset="0"/>
                <a:cs typeface="Times New Roman" panose="02020603050405020304" pitchFamily="18" charset="0"/>
              </a:rPr>
              <a:t>Desired output</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32" name="TextBox 31"/>
          <p:cNvSpPr txBox="1"/>
          <p:nvPr/>
        </p:nvSpPr>
        <p:spPr>
          <a:xfrm>
            <a:off x="664249" y="6151601"/>
            <a:ext cx="63115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Cost </a:t>
            </a:r>
            <a:endParaRPr lang="en-US" dirty="0">
              <a:latin typeface="Times New Roman" panose="02020603050405020304" pitchFamily="18" charset="0"/>
              <a:cs typeface="Times New Roman" panose="02020603050405020304" pitchFamily="18" charset="0"/>
            </a:endParaRPr>
          </a:p>
        </p:txBody>
      </p:sp>
      <p:sp>
        <p:nvSpPr>
          <p:cNvPr id="33" name="Right Arrow 32"/>
          <p:cNvSpPr/>
          <p:nvPr/>
        </p:nvSpPr>
        <p:spPr>
          <a:xfrm flipV="1">
            <a:off x="1303683" y="6241936"/>
            <a:ext cx="457200" cy="218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p:cNvSpPr txBox="1"/>
              <p:nvPr/>
            </p:nvSpPr>
            <p:spPr>
              <a:xfrm>
                <a:off x="1860372" y="6132551"/>
                <a:ext cx="1797228" cy="3808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𝐶</m:t>
                          </m:r>
                        </m:e>
                        <m:sub>
                          <m:r>
                            <a:rPr lang="en-US" b="0" i="1" smtClean="0">
                              <a:latin typeface="Cambria Math" panose="02040503050406030204" pitchFamily="18" charset="0"/>
                              <a:cs typeface="Times New Roman" panose="02020603050405020304" pitchFamily="18" charset="0"/>
                            </a:rPr>
                            <m:t>0</m:t>
                          </m:r>
                        </m:sub>
                      </m:sSub>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b="0" i="1" smtClean="0">
                              <a:latin typeface="Cambria Math" panose="02040503050406030204" pitchFamily="18" charset="0"/>
                            </a:rPr>
                            <m:t>(</m:t>
                          </m:r>
                          <m:r>
                            <a:rPr lang="en-US" i="1">
                              <a:latin typeface="Cambria Math" panose="02040503050406030204" pitchFamily="18" charset="0"/>
                            </a:rPr>
                            <m:t>𝐿</m:t>
                          </m:r>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1860372" y="6132551"/>
                <a:ext cx="1797228" cy="380810"/>
              </a:xfrm>
              <a:prstGeom prst="rect">
                <a:avLst/>
              </a:prstGeom>
              <a:blipFill>
                <a:blip r:embed="rId15"/>
                <a:stretch>
                  <a:fillRect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3403230" y="6181863"/>
                <a:ext cx="216958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r>
                        <a:rPr lang="en-US" i="1" smtClean="0">
                          <a:latin typeface="Cambria Math" panose="02040503050406030204" pitchFamily="18" charset="0"/>
                        </a:rPr>
                        <m:t>1</m:t>
                      </m:r>
                      <m:r>
                        <a:rPr lang="en-US" b="0" i="1" smtClean="0">
                          <a:latin typeface="Cambria Math" panose="02040503050406030204" pitchFamily="18" charset="0"/>
                        </a:rPr>
                        <m:t>.00−0.66</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3403230" y="6181863"/>
                <a:ext cx="2169589" cy="369332"/>
              </a:xfrm>
              <a:prstGeom prst="rect">
                <a:avLst/>
              </a:prstGeom>
              <a:blipFill>
                <a:blip r:embed="rId16"/>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635579" y="6194719"/>
                <a:ext cx="2559228" cy="387927"/>
              </a:xfrm>
              <a:prstGeom prst="rect">
                <a:avLst/>
              </a:prstGeom>
              <a:noFill/>
            </p:spPr>
            <p:txBody>
              <a:bodyPr wrap="square" rtlCol="0">
                <a:spAutoFit/>
              </a:bodyPr>
              <a:lstStyle/>
              <a:p>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𝑎</m:t>
                        </m:r>
                      </m:e>
                      <m:sup>
                        <m:d>
                          <m:dPr>
                            <m:ctrlPr>
                              <a:rPr lang="en-US" b="0" i="1" smtClean="0">
                                <a:latin typeface="Cambria Math" panose="02040503050406030204" pitchFamily="18" charset="0"/>
                              </a:rPr>
                            </m:ctrlPr>
                          </m:dPr>
                          <m:e>
                            <m:r>
                              <a:rPr lang="en-US" i="1">
                                <a:latin typeface="Cambria Math" panose="02040503050406030204" pitchFamily="18" charset="0"/>
                              </a:rPr>
                              <m:t>𝐿</m:t>
                            </m:r>
                          </m:e>
                        </m:d>
                      </m:sup>
                    </m:sSup>
                    <m:r>
                      <a:rPr lang="en-US" b="0" i="1" smtClean="0">
                        <a:latin typeface="Cambria Math" panose="02040503050406030204" pitchFamily="18" charset="0"/>
                      </a:rPr>
                      <m:t>=</m:t>
                    </m:r>
                    <m:sSup>
                      <m:sSupPr>
                        <m:ctrlPr>
                          <a:rPr lang="en-US" i="1">
                            <a:latin typeface="Cambria Math" panose="02040503050406030204" pitchFamily="18" charset="0"/>
                          </a:rPr>
                        </m:ctrlPr>
                      </m:sSupPr>
                      <m:e>
                        <m:sSup>
                          <m:sSupPr>
                            <m:ctrlPr>
                              <a:rPr lang="en-US" i="1" smtClean="0">
                                <a:solidFill>
                                  <a:srgbClr val="008BAC"/>
                                </a:solidFill>
                                <a:latin typeface="Cambria Math" panose="02040503050406030204" pitchFamily="18" charset="0"/>
                              </a:rPr>
                            </m:ctrlPr>
                          </m:sSupPr>
                          <m:e>
                            <m:r>
                              <a:rPr lang="en-US" b="0" i="1" smtClean="0">
                                <a:solidFill>
                                  <a:srgbClr val="008BAC"/>
                                </a:solidFill>
                                <a:latin typeface="Cambria Math" panose="02040503050406030204" pitchFamily="18" charset="0"/>
                              </a:rPr>
                              <m:t>   </m:t>
                            </m:r>
                            <m:r>
                              <a:rPr lang="en-US" b="0" i="1" smtClean="0">
                                <a:solidFill>
                                  <a:srgbClr val="008BAC"/>
                                </a:solidFill>
                                <a:latin typeface="Cambria Math" panose="02040503050406030204" pitchFamily="18" charset="0"/>
                              </a:rPr>
                              <m:t>𝑤</m:t>
                            </m:r>
                          </m:e>
                          <m:sup>
                            <m:d>
                              <m:dPr>
                                <m:ctrlPr>
                                  <a:rPr lang="en-US" i="1">
                                    <a:solidFill>
                                      <a:srgbClr val="008BAC"/>
                                    </a:solidFill>
                                    <a:latin typeface="Cambria Math" panose="02040503050406030204" pitchFamily="18" charset="0"/>
                                  </a:rPr>
                                </m:ctrlPr>
                              </m:dPr>
                              <m:e>
                                <m:r>
                                  <a:rPr lang="en-US" i="1">
                                    <a:solidFill>
                                      <a:srgbClr val="008BAC"/>
                                    </a:solidFill>
                                    <a:latin typeface="Cambria Math" panose="02040503050406030204" pitchFamily="18" charset="0"/>
                                  </a:rPr>
                                  <m:t>𝐿</m:t>
                                </m:r>
                              </m:e>
                            </m:d>
                          </m:sup>
                        </m:sSup>
                        <m:r>
                          <a:rPr lang="en-US" i="1">
                            <a:latin typeface="Cambria Math" panose="02040503050406030204" pitchFamily="18" charset="0"/>
                          </a:rPr>
                          <m:t>𝑎</m:t>
                        </m:r>
                      </m:e>
                      <m:sup>
                        <m:d>
                          <m:dPr>
                            <m:ctrlPr>
                              <a:rPr lang="en-US" i="1">
                                <a:latin typeface="Cambria Math" panose="02040503050406030204" pitchFamily="18" charset="0"/>
                              </a:rPr>
                            </m:ctrlPr>
                          </m:dPr>
                          <m:e>
                            <m:r>
                              <a:rPr lang="en-US" i="1">
                                <a:latin typeface="Cambria Math" panose="02040503050406030204" pitchFamily="18" charset="0"/>
                              </a:rPr>
                              <m:t>𝐿</m:t>
                            </m:r>
                            <m:r>
                              <a:rPr lang="en-US" b="0" i="1" smtClean="0">
                                <a:latin typeface="Cambria Math" panose="02040503050406030204" pitchFamily="18" charset="0"/>
                              </a:rPr>
                              <m:t>−1</m:t>
                            </m:r>
                          </m:e>
                        </m:d>
                      </m:sup>
                    </m:sSup>
                  </m:oMath>
                </a14:m>
                <a:r>
                  <a:rPr lang="en-US" dirty="0" smtClean="0">
                    <a:latin typeface="Times New Roman" panose="02020603050405020304" pitchFamily="18" charset="0"/>
                    <a:cs typeface="Times New Roman" panose="02020603050405020304" pitchFamily="18" charset="0"/>
                  </a:rPr>
                  <a:t>+</a:t>
                </a:r>
                <a14:m>
                  <m:oMath xmlns:m="http://schemas.openxmlformats.org/officeDocument/2006/math">
                    <m:sSup>
                      <m:sSupPr>
                        <m:ctrlPr>
                          <a:rPr lang="en-US" i="1" smtClean="0">
                            <a:solidFill>
                              <a:schemeClr val="accent1">
                                <a:lumMod val="75000"/>
                              </a:schemeClr>
                            </a:solidFill>
                            <a:latin typeface="Cambria Math" panose="02040503050406030204" pitchFamily="18" charset="0"/>
                          </a:rPr>
                        </m:ctrlPr>
                      </m:sSupPr>
                      <m:e>
                        <m:r>
                          <a:rPr lang="en-US" b="0" i="1" smtClean="0">
                            <a:solidFill>
                              <a:schemeClr val="accent1">
                                <a:lumMod val="75000"/>
                              </a:schemeClr>
                            </a:solidFill>
                            <a:latin typeface="Cambria Math" panose="02040503050406030204" pitchFamily="18" charset="0"/>
                          </a:rPr>
                          <m:t>𝑏</m:t>
                        </m:r>
                      </m:e>
                      <m:sup>
                        <m:d>
                          <m:dPr>
                            <m:ctrlPr>
                              <a:rPr lang="en-US" i="1">
                                <a:solidFill>
                                  <a:schemeClr val="accent1">
                                    <a:lumMod val="75000"/>
                                  </a:schemeClr>
                                </a:solidFill>
                                <a:latin typeface="Cambria Math" panose="02040503050406030204" pitchFamily="18" charset="0"/>
                              </a:rPr>
                            </m:ctrlPr>
                          </m:dPr>
                          <m:e>
                            <m:r>
                              <a:rPr lang="en-US" i="1">
                                <a:solidFill>
                                  <a:schemeClr val="accent1">
                                    <a:lumMod val="75000"/>
                                  </a:schemeClr>
                                </a:solidFill>
                                <a:latin typeface="Cambria Math" panose="02040503050406030204" pitchFamily="18" charset="0"/>
                              </a:rPr>
                              <m:t>𝐿</m:t>
                            </m:r>
                          </m:e>
                        </m:d>
                      </m:sup>
                    </m:sSup>
                  </m:oMath>
                </a14:m>
                <a:endParaRPr lang="en-US" dirty="0">
                  <a:latin typeface="Times New Roman" panose="02020603050405020304" pitchFamily="18" charset="0"/>
                  <a:cs typeface="Times New Roman" panose="02020603050405020304" pitchFamily="18"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6635579" y="6194719"/>
                <a:ext cx="2559228" cy="387927"/>
              </a:xfrm>
              <a:prstGeom prst="rect">
                <a:avLst/>
              </a:prstGeom>
              <a:blipFill>
                <a:blip r:embed="rId17"/>
                <a:stretch>
                  <a:fillRect t="-3125" b="-23438"/>
                </a:stretch>
              </a:blipFill>
            </p:spPr>
            <p:txBody>
              <a:bodyPr/>
              <a:lstStyle/>
              <a:p>
                <a:r>
                  <a:rPr lang="en-US">
                    <a:noFill/>
                  </a:rPr>
                  <a:t> </a:t>
                </a:r>
              </a:p>
            </p:txBody>
          </p:sp>
        </mc:Fallback>
      </mc:AlternateContent>
      <p:sp>
        <p:nvSpPr>
          <p:cNvPr id="38" name="TextBox 37"/>
          <p:cNvSpPr txBox="1"/>
          <p:nvPr/>
        </p:nvSpPr>
        <p:spPr>
          <a:xfrm>
            <a:off x="5523527" y="6202353"/>
            <a:ext cx="1280764"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Remember: </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TextBox 38"/>
              <p:cNvSpPr txBox="1"/>
              <p:nvPr/>
            </p:nvSpPr>
            <p:spPr>
              <a:xfrm>
                <a:off x="7246848" y="6195727"/>
                <a:ext cx="2049552"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a14:m>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7246848" y="6195727"/>
                <a:ext cx="2049552" cy="369332"/>
              </a:xfrm>
              <a:prstGeom prst="rect">
                <a:avLst/>
              </a:prstGeom>
              <a:blipFill>
                <a:blip r:embed="rId18"/>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443859" y="5790068"/>
                <a:ext cx="1270951" cy="3879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𝐿</m:t>
                              </m:r>
                            </m:e>
                          </m:d>
                        </m:sup>
                      </m:sSup>
                      <m:r>
                        <a:rPr lang="en-US" b="0" i="1" smtClean="0">
                          <a:latin typeface="Cambria Math" panose="02040503050406030204" pitchFamily="18" charset="0"/>
                          <a:ea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443859" y="5790068"/>
                <a:ext cx="1270951" cy="387927"/>
              </a:xfrm>
              <a:prstGeom prst="rect">
                <a:avLst/>
              </a:prstGeom>
              <a:blipFill>
                <a:blip r:embed="rId19"/>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76273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0" presetClass="path" presetSubtype="0" accel="50000" decel="50000" fill="hold" grpId="0" nodeType="afterEffect">
                                  <p:stCondLst>
                                    <p:cond delay="0"/>
                                  </p:stCondLst>
                                  <p:childTnLst>
                                    <p:animMotion origin="layout" path="M 2.77778E-6 -0.00046 L 2.77778E-6 0.00023 C -0.00104 -0.00417 -0.00295 -0.00764 -0.00313 -0.01158 C -0.00434 -0.04676 -0.00452 -0.04421 -0.00104 -0.0632 C 0.00121 -0.09028 -0.00209 -0.06736 0.00208 -0.07986 C 0.00607 -0.09213 0.00156 -0.08496 0.00729 -0.09259 C 0.00764 -0.09421 0.00729 -0.09653 0.00833 -0.09792 C 0.00989 -0.1007 0.01267 -0.10139 0.01441 -0.10371 C 0.02343 -0.11574 0.01198 -0.10093 0.02066 -0.11065 C 0.0217 -0.11181 0.02257 -0.11343 0.02378 -0.11482 C 0.0283 -0.12014 0.02795 -0.11574 0.03298 -0.12593 C 0.03593 -0.13171 0.0342 -0.12894 0.03819 -0.13449 C 0.03854 -0.13588 0.03871 -0.13727 0.03923 -0.13866 C 0.03975 -0.14005 0.0408 -0.14121 0.04114 -0.14259 C 0.04184 -0.14445 0.04184 -0.1463 0.04218 -0.14815 C 0.04271 -0.15324 0.04288 -0.16412 0.04531 -0.16921 C 0.046 -0.1706 0.04687 -0.17199 0.04739 -0.17338 C 0.04791 -0.17477 0.04791 -0.17639 0.04843 -0.17755 C 0.0493 -0.17917 0.05069 -0.18009 0.05156 -0.18171 C 0.05312 -0.18449 0.05434 -0.1875 0.05573 -0.19005 L 0.05764 -0.19421 C 0.05798 -0.19607 0.05798 -0.19815 0.05868 -0.2 C 0.05955 -0.20162 0.06093 -0.20255 0.0618 -0.20417 C 0.06371 -0.20718 0.06528 -0.21042 0.06701 -0.21366 C 0.06736 -0.21505 0.06753 -0.2169 0.06805 -0.21806 C 0.06927 -0.22107 0.07222 -0.22639 0.07222 -0.22616 C 0.07673 -0.24514 0.07413 -0.23357 0.07413 -0.27801 C 0.07413 -0.2794 0.07309 -0.28171 0.07309 -0.28171 L 0.07222 -0.2794 " pathEditMode="relative" rAng="0" ptsTypes="AAAAAAAAAAAAAAAAAAAAAAAAAAAAA">
                                      <p:cBhvr>
                                        <p:cTn id="11" dur="500" fill="hold"/>
                                        <p:tgtEl>
                                          <p:spTgt spid="15"/>
                                        </p:tgtEl>
                                        <p:attrNameLst>
                                          <p:attrName>ppt_x</p:attrName>
                                          <p:attrName>ppt_y</p:attrName>
                                        </p:attrNameLst>
                                      </p:cBhvr>
                                      <p:rCtr x="3542" y="-14028"/>
                                    </p:animMotion>
                                  </p:childTnLst>
                                  <p:subTnLst>
                                    <p:set>
                                      <p:cBhvr override="childStyle">
                                        <p:cTn dur="1" fill="hold" display="0" masterRel="nextClick" afterEffect="1"/>
                                        <p:tgtEl>
                                          <p:spTgt spid="15"/>
                                        </p:tgtEl>
                                        <p:attrNameLst>
                                          <p:attrName>style.visibility</p:attrName>
                                        </p:attrNameLst>
                                      </p:cBhvr>
                                      <p:to>
                                        <p:strVal val="hidden"/>
                                      </p:to>
                                    </p:set>
                                  </p:subTnLst>
                                </p:cTn>
                              </p:par>
                              <p:par>
                                <p:cTn id="12" presetID="0" presetClass="path" presetSubtype="0" accel="50000" decel="50000" fill="hold" grpId="0" nodeType="withEffect">
                                  <p:stCondLst>
                                    <p:cond delay="0"/>
                                  </p:stCondLst>
                                  <p:childTnLst>
                                    <p:animMotion origin="layout" path="M 3.05556E-6 1.48148E-6 L 3.05556E-6 0.00046 C -0.0007 -0.00371 -0.00226 -0.00718 -0.00243 -0.01134 C -0.0033 -0.04653 -0.00348 -0.04398 -0.0007 -0.06296 C 0.00104 -0.09005 -0.00157 -0.0669 0.00156 -0.07963 C 0.00468 -0.0919 0.00121 -0.08449 0.00573 -0.09236 C 0.0059 -0.09398 0.00573 -0.0963 0.00642 -0.09769 C 0.00764 -0.10023 0.00989 -0.10093 0.01111 -0.10347 C 0.01805 -0.11551 0.0092 -0.10046 0.01597 -0.11042 C 0.01684 -0.11181 0.01736 -0.1132 0.0184 -0.11458 C 0.02187 -0.11991 0.02152 -0.11551 0.02552 -0.1257 C 0.02777 -0.13148 0.02639 -0.12894 0.02951 -0.13403 C 0.02968 -0.13542 0.02986 -0.13704 0.03021 -0.13843 C 0.03073 -0.13982 0.03142 -0.14097 0.03177 -0.14236 C 0.03229 -0.14421 0.03229 -0.1463 0.03264 -0.14815 C 0.03298 -0.15278 0.03316 -0.16412 0.03489 -0.16898 C 0.03559 -0.17014 0.03611 -0.17176 0.03663 -0.17315 C 0.03698 -0.17454 0.03698 -0.17616 0.03732 -0.17732 C 0.03802 -0.17894 0.03906 -0.18009 0.03975 -0.18171 C 0.04097 -0.18426 0.04201 -0.18727 0.04305 -0.18982 L 0.04444 -0.19398 C 0.04479 -0.19583 0.04479 -0.19815 0.04531 -0.19977 C 0.046 -0.20139 0.04705 -0.20232 0.04774 -0.20394 C 0.04913 -0.20695 0.05034 -0.21019 0.05173 -0.21366 C 0.05191 -0.21505 0.05208 -0.21667 0.05243 -0.21783 C 0.05347 -0.22083 0.05573 -0.22616 0.05573 -0.22593 C 0.0592 -0.24491 0.05712 -0.23333 0.05712 -0.27801 C 0.05712 -0.2794 0.05642 -0.28171 0.05642 -0.28171 L 0.05573 -0.2794 " pathEditMode="relative" rAng="0" ptsTypes="AAAAAAAAAAAAAAAAAAAAAAAAAAAAA">
                                      <p:cBhvr>
                                        <p:cTn id="13" dur="500" fill="hold"/>
                                        <p:tgtEl>
                                          <p:spTgt spid="19"/>
                                        </p:tgtEl>
                                        <p:attrNameLst>
                                          <p:attrName>ppt_x</p:attrName>
                                          <p:attrName>ppt_y</p:attrName>
                                        </p:attrNameLst>
                                      </p:cBhvr>
                                      <p:rCtr x="2726" y="-14074"/>
                                    </p:animMotion>
                                  </p:childTnLst>
                                  <p:subTnLst>
                                    <p:set>
                                      <p:cBhvr override="childStyle">
                                        <p:cTn dur="1" fill="hold" display="0" masterRel="nextClick" afterEffect="1"/>
                                        <p:tgtEl>
                                          <p:spTgt spid="19"/>
                                        </p:tgtEl>
                                        <p:attrNameLst>
                                          <p:attrName>style.visibility</p:attrName>
                                        </p:attrNameLst>
                                      </p:cBhvr>
                                      <p:to>
                                        <p:strVal val="hidden"/>
                                      </p:to>
                                    </p:set>
                                  </p:subTnLst>
                                </p:cTn>
                              </p:par>
                              <p:par>
                                <p:cTn id="14" presetID="0" presetClass="path" presetSubtype="0" accel="50000" decel="50000" fill="hold" grpId="0" nodeType="withEffect">
                                  <p:stCondLst>
                                    <p:cond delay="0"/>
                                  </p:stCondLst>
                                  <p:childTnLst>
                                    <p:animMotion origin="layout" path="M -8.33333E-7 -1.11111E-6 L -8.33333E-7 0.0007 C -8.33333E-7 -0.0037 -0.00017 -0.00717 -0.00017 -0.01134 C -0.00017 -0.04745 -0.00035 -0.04467 -8.33333E-7 -0.06389 C -8.33333E-7 -0.09143 -0.00017 -0.06805 0.00017 -0.08102 C 0.00035 -0.09352 0.00017 -0.08611 0.00052 -0.09398 C 0.00052 -0.09583 0.00052 -0.09815 0.00052 -0.09954 C 0.0007 -0.10231 0.00087 -0.10301 0.00087 -0.10532 C 0.00156 -0.11759 0.0007 -0.10255 0.00139 -0.1125 C 0.00139 -0.11366 0.00139 -0.11528 0.00156 -0.11667 C 0.00174 -0.12199 0.00174 -0.11759 0.00208 -0.12778 C 0.00226 -0.13403 0.00226 -0.13102 0.00243 -0.13657 C 0.00243 -0.13796 0.00243 -0.13958 0.00243 -0.14097 C 0.00261 -0.14236 0.00261 -0.14352 0.00261 -0.14491 C 0.00261 -0.14676 0.00261 -0.14884 0.00261 -0.15069 C 0.00278 -0.15579 0.00278 -0.16713 0.00295 -0.17222 C 0.00295 -0.17338 0.00295 -0.17477 0.00295 -0.17639 C 0.00313 -0.17778 0.00313 -0.1794 0.00313 -0.18055 C 0.00313 -0.18217 0.0033 -0.1831 0.0033 -0.18472 C 0.0033 -0.1875 0.00347 -0.19051 0.00347 -0.19329 L 0.00365 -0.19768 C 0.00365 -0.19954 0.00365 -0.20162 0.00382 -0.20324 C 0.00382 -0.20509 0.00382 -0.20602 0.00399 -0.20764 C 0.00399 -0.21088 0.00417 -0.21435 0.00434 -0.21759 C 0.00434 -0.21898 0.00434 -0.2206 0.00434 -0.22176 C 0.00434 -0.225 0.00469 -0.23032 0.00469 -0.23009 C 0.00486 -0.24954 0.00469 -0.2375 0.00469 -0.2831 C 0.00469 -0.28449 0.00469 -0.2868 0.00469 -0.28657 L 0.00469 -0.28449 " pathEditMode="relative" rAng="0" ptsTypes="AAAAAAAAAAAAAAAAAAAAAAAAAAAAA">
                                      <p:cBhvr>
                                        <p:cTn id="15" dur="500" fill="hold"/>
                                        <p:tgtEl>
                                          <p:spTgt spid="20"/>
                                        </p:tgtEl>
                                        <p:attrNameLst>
                                          <p:attrName>ppt_x</p:attrName>
                                          <p:attrName>ppt_y</p:attrName>
                                        </p:attrNameLst>
                                      </p:cBhvr>
                                      <p:rCtr x="226" y="-14306"/>
                                    </p:animMotion>
                                  </p:childTnLst>
                                  <p:subTnLst>
                                    <p:set>
                                      <p:cBhvr override="childStyle">
                                        <p:cTn dur="1" fill="hold" display="0" masterRel="nextClick" afterEffect="1"/>
                                        <p:tgtEl>
                                          <p:spTgt spid="20"/>
                                        </p:tgtEl>
                                        <p:attrNameLst>
                                          <p:attrName>style.visibility</p:attrName>
                                        </p:attrNameLst>
                                      </p:cBhvr>
                                      <p:to>
                                        <p:strVal val="hidden"/>
                                      </p:to>
                                    </p:set>
                                  </p:subTnLst>
                                </p:cTn>
                              </p:par>
                              <p:par>
                                <p:cTn id="16" presetID="0" presetClass="path" presetSubtype="0" accel="50000" decel="50000" fill="hold" grpId="0" nodeType="withEffect">
                                  <p:stCondLst>
                                    <p:cond delay="500"/>
                                  </p:stCondLst>
                                  <p:childTnLst>
                                    <p:animMotion origin="layout" path="M 0.00156 7.40741E-7 L 0.00156 0.00046 C 3.33333E-6 -0.0037 -0.00261 -0.00741 -0.00295 -0.01134 C -0.00452 -0.04745 -0.00486 -0.04468 3.33333E-6 -0.06412 C 0.00312 -0.09167 -0.00139 -0.06829 0.00434 -0.08125 C 0.00989 -0.09375 0.00364 -0.08611 0.01163 -0.09421 C 0.01215 -0.09583 0.01163 -0.09815 0.01302 -0.09954 C 0.01527 -0.10232 0.01909 -0.10301 0.02152 -0.10532 C 0.0342 -0.11782 0.01823 -0.10255 0.03021 -0.1125 C 0.03177 -0.11389 0.03298 -0.11551 0.03472 -0.1169 C 0.04097 -0.12222 0.04045 -0.11782 0.04739 -0.12824 C 0.05156 -0.13426 0.04913 -0.13125 0.05468 -0.13681 C 0.05521 -0.1382 0.05538 -0.13958 0.05625 -0.1412 C 0.05694 -0.14259 0.05833 -0.14375 0.05885 -0.14514 C 0.05989 -0.14722 0.05989 -0.14907 0.06024 -0.15093 C 0.06111 -0.15602 0.06128 -0.16736 0.06458 -0.17222 C 0.06562 -0.17361 0.06684 -0.17523 0.06753 -0.17662 C 0.06823 -0.17801 0.06823 -0.17963 0.06909 -0.18102 C 0.07031 -0.18264 0.07222 -0.18357 0.07343 -0.18519 C 0.07552 -0.18796 0.07725 -0.19097 0.07916 -0.19352 L 0.08177 -0.19792 C 0.08229 -0.19977 0.08229 -0.20208 0.08333 -0.2037 C 0.08455 -0.20532 0.08646 -0.20625 0.08767 -0.2081 C 0.09027 -0.21111 0.09253 -0.21458 0.09496 -0.21782 C 0.09548 -0.21921 0.09566 -0.22107 0.09635 -0.22222 C 0.09809 -0.22523 0.10225 -0.23079 0.10225 -0.23056 C 0.1085 -0.25 0.10486 -0.23796 0.10486 -0.28357 C 0.10486 -0.28495 0.10347 -0.2875 0.10347 -0.28727 L 0.10225 -0.28495 " pathEditMode="relative" rAng="0" ptsTypes="AAAAAAAAAAAAAAAAAAAAAAAAAAAAA">
                                      <p:cBhvr>
                                        <p:cTn id="17" dur="500" fill="hold"/>
                                        <p:tgtEl>
                                          <p:spTgt spid="16"/>
                                        </p:tgtEl>
                                        <p:attrNameLst>
                                          <p:attrName>ppt_x</p:attrName>
                                          <p:attrName>ppt_y</p:attrName>
                                        </p:attrNameLst>
                                      </p:cBhvr>
                                      <p:rCtr x="4931" y="-14352"/>
                                    </p:animMotion>
                                  </p:childTnLst>
                                  <p:subTnLst>
                                    <p:set>
                                      <p:cBhvr override="childStyle">
                                        <p:cTn dur="1" fill="hold" display="0" masterRel="nextClick" afterEffect="1"/>
                                        <p:tgtEl>
                                          <p:spTgt spid="16"/>
                                        </p:tgtEl>
                                        <p:attrNameLst>
                                          <p:attrName>style.visibility</p:attrName>
                                        </p:attrNameLst>
                                      </p:cBhvr>
                                      <p:to>
                                        <p:strVal val="hidden"/>
                                      </p:to>
                                    </p:set>
                                  </p:subTnLst>
                                </p:cTn>
                              </p:par>
                              <p:par>
                                <p:cTn id="18" presetID="0" presetClass="path" presetSubtype="0" accel="50000" decel="50000" fill="hold" grpId="0" nodeType="withEffect">
                                  <p:stCondLst>
                                    <p:cond delay="500"/>
                                  </p:stCondLst>
                                  <p:childTnLst>
                                    <p:animMotion origin="layout" path="M -8.33333E-7 3.7037E-7 L -8.33333E-7 0.00046 C -0.00104 -0.0037 -0.00295 -0.00741 -0.00312 -0.01157 C -0.00451 -0.04745 -0.00469 -0.04468 -0.00104 -0.06412 C 0.00139 -0.09144 -0.00208 -0.06806 0.00226 -0.08102 C 0.00642 -0.09352 0.00174 -0.08611 0.00764 -0.09398 C 0.00799 -0.0956 0.00764 -0.09815 0.00868 -0.09954 C 0.01024 -0.10208 0.0132 -0.10278 0.01493 -0.10509 C 0.02431 -0.11759 0.0125 -0.10232 0.02153 -0.11227 C 0.02257 -0.11343 0.02344 -0.11528 0.02465 -0.11667 C 0.02934 -0.12199 0.02899 -0.11759 0.0342 -0.12801 C 0.03733 -0.1338 0.03559 -0.13079 0.03976 -0.13634 C 0.04011 -0.13796 0.04028 -0.13935 0.0408 -0.14074 C 0.04132 -0.14213 0.04236 -0.14352 0.04271 -0.14491 C 0.0434 -0.14676 0.0434 -0.14861 0.04375 -0.15069 C 0.04445 -0.15579 0.04462 -0.1669 0.04705 -0.17176 C 0.04774 -0.17338 0.04861 -0.17477 0.04931 -0.17616 C 0.04983 -0.17755 0.04983 -0.1794 0.05035 -0.18056 C 0.05122 -0.18218 0.05261 -0.18287 0.05347 -0.18472 C 0.05521 -0.18727 0.05642 -0.19051 0.05781 -0.19306 L 0.0599 -0.19745 C 0.06024 -0.19931 0.06024 -0.20162 0.06094 -0.20324 C 0.06181 -0.20486 0.06337 -0.20579 0.06424 -0.20764 C 0.06615 -0.21042 0.06771 -0.21389 0.06962 -0.21713 C 0.06997 -0.21875 0.07014 -0.22037 0.07066 -0.22153 C 0.07188 -0.22477 0.075 -0.23032 0.075 -0.23009 C 0.07969 -0.24931 0.07691 -0.23727 0.07691 -0.28287 C 0.07691 -0.28426 0.07587 -0.28657 0.07587 -0.28657 L 0.075 -0.28426 " pathEditMode="relative" rAng="0" ptsTypes="AAAAAAAAAAAAAAAAAAAAAAAAAAAAA">
                                      <p:cBhvr>
                                        <p:cTn id="19" dur="500" fill="hold"/>
                                        <p:tgtEl>
                                          <p:spTgt spid="17"/>
                                        </p:tgtEl>
                                        <p:attrNameLst>
                                          <p:attrName>ppt_x</p:attrName>
                                          <p:attrName>ppt_y</p:attrName>
                                        </p:attrNameLst>
                                      </p:cBhvr>
                                      <p:rCtr x="3681" y="-14306"/>
                                    </p:animMotion>
                                  </p:childTnLst>
                                  <p:subTnLst>
                                    <p:set>
                                      <p:cBhvr override="childStyle">
                                        <p:cTn dur="1" fill="hold" display="0" masterRel="nextClick" afterEffect="1"/>
                                        <p:tgtEl>
                                          <p:spTgt spid="17"/>
                                        </p:tgtEl>
                                        <p:attrNameLst>
                                          <p:attrName>style.visibility</p:attrName>
                                        </p:attrNameLst>
                                      </p:cBhvr>
                                      <p:to>
                                        <p:strVal val="hidden"/>
                                      </p:to>
                                    </p:set>
                                  </p:subTnLst>
                                </p:cTn>
                              </p:par>
                              <p:par>
                                <p:cTn id="20" presetID="0" presetClass="path" presetSubtype="0" accel="50000" decel="50000" fill="hold" grpId="0" nodeType="withEffect">
                                  <p:stCondLst>
                                    <p:cond delay="500"/>
                                  </p:stCondLst>
                                  <p:childTnLst>
                                    <p:animMotion origin="layout" path="M -0.00121 -0.00023 L -0.00121 0.00023 C -0.00173 -0.00394 -0.00243 -0.00741 -0.0026 -0.01157 C -0.00312 -0.04722 -0.0033 -0.04468 -0.00173 -0.06389 C -0.00069 -0.0912 -0.00208 -0.06782 -0.00034 -0.08079 C 0.00156 -0.09306 -0.00052 -0.08565 0.00209 -0.09352 C 0.00226 -0.09537 0.00209 -0.09769 0.00261 -0.09907 C 0.0033 -0.10162 0.00452 -0.10232 0.00521 -0.10486 C 0.00938 -0.1169 0.00417 -0.10185 0.00799 -0.11204 C 0.00851 -0.1132 0.00886 -0.11458 0.00955 -0.11597 C 0.01146 -0.1213 0.01129 -0.1169 0.01354 -0.12732 C 0.01493 -0.1331 0.01406 -0.13032 0.01597 -0.13588 C 0.01597 -0.13727 0.01615 -0.13866 0.01632 -0.14005 C 0.0165 -0.14144 0.01702 -0.14282 0.01719 -0.14421 C 0.01754 -0.14607 0.01754 -0.14792 0.01771 -0.14977 C 0.01788 -0.15486 0.01806 -0.16597 0.0191 -0.17107 C 0.01945 -0.17222 0.01979 -0.17361 0.01997 -0.17523 C 0.02031 -0.17662 0.02031 -0.17824 0.02049 -0.1794 C 0.02084 -0.18102 0.02153 -0.18195 0.02188 -0.1838 C 0.02257 -0.18634 0.02309 -0.18935 0.02379 -0.19213 L 0.02466 -0.1963 C 0.02483 -0.19838 0.02483 -0.20046 0.02518 -0.20208 C 0.02552 -0.2037 0.02604 -0.20463 0.02656 -0.20648 C 0.02726 -0.20949 0.02813 -0.21273 0.02882 -0.2162 C 0.029 -0.21759 0.02917 -0.21921 0.02934 -0.22037 C 0.02986 -0.22361 0.03108 -0.2287 0.03108 -0.22847 C 0.03316 -0.24792 0.03212 -0.23588 0.03212 -0.28125 C 0.03212 -0.28264 0.0316 -0.28495 0.0316 -0.28472 L 0.03108 -0.28264 " pathEditMode="relative" rAng="0" ptsTypes="AAAAAAAAAAAAAAAAAAAAAAAAAAAAA">
                                      <p:cBhvr>
                                        <p:cTn id="21" dur="500" fill="hold"/>
                                        <p:tgtEl>
                                          <p:spTgt spid="18"/>
                                        </p:tgtEl>
                                        <p:attrNameLst>
                                          <p:attrName>ppt_x</p:attrName>
                                          <p:attrName>ppt_y</p:attrName>
                                        </p:attrNameLst>
                                      </p:cBhvr>
                                      <p:rCtr x="1597" y="-14213"/>
                                    </p:animMotion>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6" presetClass="entr" presetSubtype="16"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circle(in)">
                                      <p:cBhvr>
                                        <p:cTn id="26"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 calcmode="lin" valueType="num">
                                      <p:cBhvr additive="base">
                                        <p:cTn id="3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barn(inVertical)">
                                      <p:cBhvr>
                                        <p:cTn id="38" dur="500"/>
                                        <p:tgtEl>
                                          <p:spTgt spid="25"/>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barn(inVertical)">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500" fill="hold"/>
                                        <p:tgtEl>
                                          <p:spTgt spid="26"/>
                                        </p:tgtEl>
                                        <p:attrNameLst>
                                          <p:attrName>ppt_w</p:attrName>
                                        </p:attrNameLst>
                                      </p:cBhvr>
                                      <p:tavLst>
                                        <p:tav tm="0">
                                          <p:val>
                                            <p:fltVal val="0"/>
                                          </p:val>
                                        </p:tav>
                                        <p:tav tm="100000">
                                          <p:val>
                                            <p:strVal val="#ppt_w"/>
                                          </p:val>
                                        </p:tav>
                                      </p:tavLst>
                                    </p:anim>
                                    <p:anim calcmode="lin" valueType="num">
                                      <p:cBhvr>
                                        <p:cTn id="47" dur="500" fill="hold"/>
                                        <p:tgtEl>
                                          <p:spTgt spid="26"/>
                                        </p:tgtEl>
                                        <p:attrNameLst>
                                          <p:attrName>ppt_h</p:attrName>
                                        </p:attrNameLst>
                                      </p:cBhvr>
                                      <p:tavLst>
                                        <p:tav tm="0">
                                          <p:val>
                                            <p:fltVal val="0"/>
                                          </p:val>
                                        </p:tav>
                                        <p:tav tm="100000">
                                          <p:val>
                                            <p:strVal val="#ppt_h"/>
                                          </p:val>
                                        </p:tav>
                                      </p:tavLst>
                                    </p:anim>
                                    <p:anim calcmode="lin" valueType="num">
                                      <p:cBhvr>
                                        <p:cTn id="48" dur="500" fill="hold"/>
                                        <p:tgtEl>
                                          <p:spTgt spid="26"/>
                                        </p:tgtEl>
                                        <p:attrNameLst>
                                          <p:attrName>style.rotation</p:attrName>
                                        </p:attrNameLst>
                                      </p:cBhvr>
                                      <p:tavLst>
                                        <p:tav tm="0">
                                          <p:val>
                                            <p:fltVal val="90"/>
                                          </p:val>
                                        </p:tav>
                                        <p:tav tm="100000">
                                          <p:val>
                                            <p:fltVal val="0"/>
                                          </p:val>
                                        </p:tav>
                                      </p:tavLst>
                                    </p:anim>
                                    <p:animEffect transition="in" filter="fade">
                                      <p:cBhvr>
                                        <p:cTn id="49" dur="500"/>
                                        <p:tgtEl>
                                          <p:spTgt spid="26"/>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 calcmode="lin" valueType="num">
                                      <p:cBhvr>
                                        <p:cTn id="54" dur="500" fill="hold"/>
                                        <p:tgtEl>
                                          <p:spTgt spid="27"/>
                                        </p:tgtEl>
                                        <p:attrNameLst>
                                          <p:attrName>style.rotation</p:attrName>
                                        </p:attrNameLst>
                                      </p:cBhvr>
                                      <p:tavLst>
                                        <p:tav tm="0">
                                          <p:val>
                                            <p:fltVal val="90"/>
                                          </p:val>
                                        </p:tav>
                                        <p:tav tm="100000">
                                          <p:val>
                                            <p:fltVal val="0"/>
                                          </p:val>
                                        </p:tav>
                                      </p:tavLst>
                                    </p:anim>
                                    <p:animEffect transition="in" filter="fade">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 calcmode="lin" valueType="num">
                                      <p:cBhvr>
                                        <p:cTn id="60" dur="500" fill="hold"/>
                                        <p:tgtEl>
                                          <p:spTgt spid="31"/>
                                        </p:tgtEl>
                                        <p:attrNameLst>
                                          <p:attrName>ppt_w</p:attrName>
                                        </p:attrNameLst>
                                      </p:cBhvr>
                                      <p:tavLst>
                                        <p:tav tm="0">
                                          <p:val>
                                            <p:fltVal val="0"/>
                                          </p:val>
                                        </p:tav>
                                        <p:tav tm="100000">
                                          <p:val>
                                            <p:strVal val="#ppt_w"/>
                                          </p:val>
                                        </p:tav>
                                      </p:tavLst>
                                    </p:anim>
                                    <p:anim calcmode="lin" valueType="num">
                                      <p:cBhvr>
                                        <p:cTn id="61" dur="500" fill="hold"/>
                                        <p:tgtEl>
                                          <p:spTgt spid="31"/>
                                        </p:tgtEl>
                                        <p:attrNameLst>
                                          <p:attrName>ppt_h</p:attrName>
                                        </p:attrNameLst>
                                      </p:cBhvr>
                                      <p:tavLst>
                                        <p:tav tm="0">
                                          <p:val>
                                            <p:fltVal val="0"/>
                                          </p:val>
                                        </p:tav>
                                        <p:tav tm="100000">
                                          <p:val>
                                            <p:strVal val="#ppt_h"/>
                                          </p:val>
                                        </p:tav>
                                      </p:tavLst>
                                    </p:anim>
                                    <p:anim calcmode="lin" valueType="num">
                                      <p:cBhvr>
                                        <p:cTn id="62" dur="500" fill="hold"/>
                                        <p:tgtEl>
                                          <p:spTgt spid="31"/>
                                        </p:tgtEl>
                                        <p:attrNameLst>
                                          <p:attrName>style.rotation</p:attrName>
                                        </p:attrNameLst>
                                      </p:cBhvr>
                                      <p:tavLst>
                                        <p:tav tm="0">
                                          <p:val>
                                            <p:fltVal val="90"/>
                                          </p:val>
                                        </p:tav>
                                        <p:tav tm="100000">
                                          <p:val>
                                            <p:fltVal val="0"/>
                                          </p:val>
                                        </p:tav>
                                      </p:tavLst>
                                    </p:anim>
                                    <p:animEffect transition="in" filter="fade">
                                      <p:cBhvr>
                                        <p:cTn id="63" dur="500"/>
                                        <p:tgtEl>
                                          <p:spTgt spid="31"/>
                                        </p:tgtEl>
                                      </p:cBhvr>
                                    </p:animEffect>
                                  </p:childTnLst>
                                </p:cTn>
                              </p:par>
                              <p:par>
                                <p:cTn id="64" presetID="31" presetClass="entr" presetSubtype="0" fill="hold" grpId="0" nodeType="with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 calcmode="lin" valueType="num">
                                      <p:cBhvr>
                                        <p:cTn id="68" dur="500" fill="hold"/>
                                        <p:tgtEl>
                                          <p:spTgt spid="30"/>
                                        </p:tgtEl>
                                        <p:attrNameLst>
                                          <p:attrName>style.rotation</p:attrName>
                                        </p:attrNameLst>
                                      </p:cBhvr>
                                      <p:tavLst>
                                        <p:tav tm="0">
                                          <p:val>
                                            <p:fltVal val="90"/>
                                          </p:val>
                                        </p:tav>
                                        <p:tav tm="100000">
                                          <p:val>
                                            <p:fltVal val="0"/>
                                          </p:val>
                                        </p:tav>
                                      </p:tavLst>
                                    </p:anim>
                                    <p:animEffect transition="in" filter="fade">
                                      <p:cBhvr>
                                        <p:cTn id="69" dur="500"/>
                                        <p:tgtEl>
                                          <p:spTgt spid="30"/>
                                        </p:tgtEl>
                                      </p:cBhvr>
                                    </p:animEffect>
                                  </p:childTnLst>
                                </p:cTn>
                              </p:par>
                              <p:par>
                                <p:cTn id="70" presetID="31"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p:cTn id="72" dur="500" fill="hold"/>
                                        <p:tgtEl>
                                          <p:spTgt spid="29"/>
                                        </p:tgtEl>
                                        <p:attrNameLst>
                                          <p:attrName>ppt_w</p:attrName>
                                        </p:attrNameLst>
                                      </p:cBhvr>
                                      <p:tavLst>
                                        <p:tav tm="0">
                                          <p:val>
                                            <p:fltVal val="0"/>
                                          </p:val>
                                        </p:tav>
                                        <p:tav tm="100000">
                                          <p:val>
                                            <p:strVal val="#ppt_w"/>
                                          </p:val>
                                        </p:tav>
                                      </p:tavLst>
                                    </p:anim>
                                    <p:anim calcmode="lin" valueType="num">
                                      <p:cBhvr>
                                        <p:cTn id="73" dur="500" fill="hold"/>
                                        <p:tgtEl>
                                          <p:spTgt spid="29"/>
                                        </p:tgtEl>
                                        <p:attrNameLst>
                                          <p:attrName>ppt_h</p:attrName>
                                        </p:attrNameLst>
                                      </p:cBhvr>
                                      <p:tavLst>
                                        <p:tav tm="0">
                                          <p:val>
                                            <p:fltVal val="0"/>
                                          </p:val>
                                        </p:tav>
                                        <p:tav tm="100000">
                                          <p:val>
                                            <p:strVal val="#ppt_h"/>
                                          </p:val>
                                        </p:tav>
                                      </p:tavLst>
                                    </p:anim>
                                    <p:anim calcmode="lin" valueType="num">
                                      <p:cBhvr>
                                        <p:cTn id="74" dur="500" fill="hold"/>
                                        <p:tgtEl>
                                          <p:spTgt spid="29"/>
                                        </p:tgtEl>
                                        <p:attrNameLst>
                                          <p:attrName>style.rotation</p:attrName>
                                        </p:attrNameLst>
                                      </p:cBhvr>
                                      <p:tavLst>
                                        <p:tav tm="0">
                                          <p:val>
                                            <p:fltVal val="90"/>
                                          </p:val>
                                        </p:tav>
                                        <p:tav tm="100000">
                                          <p:val>
                                            <p:fltVal val="0"/>
                                          </p:val>
                                        </p:tav>
                                      </p:tavLst>
                                    </p:anim>
                                    <p:animEffect transition="in" filter="fade">
                                      <p:cBhvr>
                                        <p:cTn id="75" dur="500"/>
                                        <p:tgtEl>
                                          <p:spTgt spid="29"/>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 calcmode="lin" valueType="num">
                                      <p:cBhvr>
                                        <p:cTn id="80" dur="500" fill="hold"/>
                                        <p:tgtEl>
                                          <p:spTgt spid="28"/>
                                        </p:tgtEl>
                                        <p:attrNameLst>
                                          <p:attrName>style.rotation</p:attrName>
                                        </p:attrNameLst>
                                      </p:cBhvr>
                                      <p:tavLst>
                                        <p:tav tm="0">
                                          <p:val>
                                            <p:fltVal val="90"/>
                                          </p:val>
                                        </p:tav>
                                        <p:tav tm="100000">
                                          <p:val>
                                            <p:fltVal val="0"/>
                                          </p:val>
                                        </p:tav>
                                      </p:tavLst>
                                    </p:anim>
                                    <p:animEffect transition="in" filter="fade">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34"/>
                                        </p:tgtEl>
                                        <p:attrNameLst>
                                          <p:attrName>style.visibility</p:attrName>
                                        </p:attrNameLst>
                                      </p:cBhvr>
                                      <p:to>
                                        <p:strVal val="visible"/>
                                      </p:to>
                                    </p:set>
                                    <p:anim calcmode="lin" valueType="num">
                                      <p:cBhvr>
                                        <p:cTn id="86" dur="500" fill="hold"/>
                                        <p:tgtEl>
                                          <p:spTgt spid="34"/>
                                        </p:tgtEl>
                                        <p:attrNameLst>
                                          <p:attrName>ppt_w</p:attrName>
                                        </p:attrNameLst>
                                      </p:cBhvr>
                                      <p:tavLst>
                                        <p:tav tm="0">
                                          <p:val>
                                            <p:fltVal val="0"/>
                                          </p:val>
                                        </p:tav>
                                        <p:tav tm="100000">
                                          <p:val>
                                            <p:strVal val="#ppt_w"/>
                                          </p:val>
                                        </p:tav>
                                      </p:tavLst>
                                    </p:anim>
                                    <p:anim calcmode="lin" valueType="num">
                                      <p:cBhvr>
                                        <p:cTn id="87" dur="500" fill="hold"/>
                                        <p:tgtEl>
                                          <p:spTgt spid="34"/>
                                        </p:tgtEl>
                                        <p:attrNameLst>
                                          <p:attrName>ppt_h</p:attrName>
                                        </p:attrNameLst>
                                      </p:cBhvr>
                                      <p:tavLst>
                                        <p:tav tm="0">
                                          <p:val>
                                            <p:fltVal val="0"/>
                                          </p:val>
                                        </p:tav>
                                        <p:tav tm="100000">
                                          <p:val>
                                            <p:strVal val="#ppt_h"/>
                                          </p:val>
                                        </p:tav>
                                      </p:tavLst>
                                    </p:anim>
                                    <p:animEffect transition="in" filter="fade">
                                      <p:cBhvr>
                                        <p:cTn id="88" dur="500"/>
                                        <p:tgtEl>
                                          <p:spTgt spid="34"/>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 calcmode="lin" valueType="num">
                                      <p:cBhvr>
                                        <p:cTn id="91" dur="500" fill="hold"/>
                                        <p:tgtEl>
                                          <p:spTgt spid="33"/>
                                        </p:tgtEl>
                                        <p:attrNameLst>
                                          <p:attrName>ppt_w</p:attrName>
                                        </p:attrNameLst>
                                      </p:cBhvr>
                                      <p:tavLst>
                                        <p:tav tm="0">
                                          <p:val>
                                            <p:fltVal val="0"/>
                                          </p:val>
                                        </p:tav>
                                        <p:tav tm="100000">
                                          <p:val>
                                            <p:strVal val="#ppt_w"/>
                                          </p:val>
                                        </p:tav>
                                      </p:tavLst>
                                    </p:anim>
                                    <p:anim calcmode="lin" valueType="num">
                                      <p:cBhvr>
                                        <p:cTn id="92" dur="500" fill="hold"/>
                                        <p:tgtEl>
                                          <p:spTgt spid="33"/>
                                        </p:tgtEl>
                                        <p:attrNameLst>
                                          <p:attrName>ppt_h</p:attrName>
                                        </p:attrNameLst>
                                      </p:cBhvr>
                                      <p:tavLst>
                                        <p:tav tm="0">
                                          <p:val>
                                            <p:fltVal val="0"/>
                                          </p:val>
                                        </p:tav>
                                        <p:tav tm="100000">
                                          <p:val>
                                            <p:strVal val="#ppt_h"/>
                                          </p:val>
                                        </p:tav>
                                      </p:tavLst>
                                    </p:anim>
                                    <p:animEffect transition="in" filter="fade">
                                      <p:cBhvr>
                                        <p:cTn id="93" dur="500"/>
                                        <p:tgtEl>
                                          <p:spTgt spid="33"/>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32"/>
                                        </p:tgtEl>
                                        <p:attrNameLst>
                                          <p:attrName>style.visibility</p:attrName>
                                        </p:attrNameLst>
                                      </p:cBhvr>
                                      <p:to>
                                        <p:strVal val="visible"/>
                                      </p:to>
                                    </p:set>
                                    <p:anim calcmode="lin" valueType="num">
                                      <p:cBhvr>
                                        <p:cTn id="96" dur="500" fill="hold"/>
                                        <p:tgtEl>
                                          <p:spTgt spid="32"/>
                                        </p:tgtEl>
                                        <p:attrNameLst>
                                          <p:attrName>ppt_w</p:attrName>
                                        </p:attrNameLst>
                                      </p:cBhvr>
                                      <p:tavLst>
                                        <p:tav tm="0">
                                          <p:val>
                                            <p:fltVal val="0"/>
                                          </p:val>
                                        </p:tav>
                                        <p:tav tm="100000">
                                          <p:val>
                                            <p:strVal val="#ppt_w"/>
                                          </p:val>
                                        </p:tav>
                                      </p:tavLst>
                                    </p:anim>
                                    <p:anim calcmode="lin" valueType="num">
                                      <p:cBhvr>
                                        <p:cTn id="97" dur="500" fill="hold"/>
                                        <p:tgtEl>
                                          <p:spTgt spid="32"/>
                                        </p:tgtEl>
                                        <p:attrNameLst>
                                          <p:attrName>ppt_h</p:attrName>
                                        </p:attrNameLst>
                                      </p:cBhvr>
                                      <p:tavLst>
                                        <p:tav tm="0">
                                          <p:val>
                                            <p:fltVal val="0"/>
                                          </p:val>
                                        </p:tav>
                                        <p:tav tm="100000">
                                          <p:val>
                                            <p:strVal val="#ppt_h"/>
                                          </p:val>
                                        </p:tav>
                                      </p:tavLst>
                                    </p:anim>
                                    <p:animEffect transition="in" filter="fade">
                                      <p:cBhvr>
                                        <p:cTn id="98" dur="500"/>
                                        <p:tgtEl>
                                          <p:spTgt spid="32"/>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36"/>
                                        </p:tgtEl>
                                        <p:attrNameLst>
                                          <p:attrName>style.visibility</p:attrName>
                                        </p:attrNameLst>
                                      </p:cBhvr>
                                      <p:to>
                                        <p:strVal val="visible"/>
                                      </p:to>
                                    </p:set>
                                    <p:anim calcmode="lin" valueType="num">
                                      <p:cBhvr>
                                        <p:cTn id="103" dur="500" fill="hold"/>
                                        <p:tgtEl>
                                          <p:spTgt spid="36"/>
                                        </p:tgtEl>
                                        <p:attrNameLst>
                                          <p:attrName>ppt_w</p:attrName>
                                        </p:attrNameLst>
                                      </p:cBhvr>
                                      <p:tavLst>
                                        <p:tav tm="0">
                                          <p:val>
                                            <p:fltVal val="0"/>
                                          </p:val>
                                        </p:tav>
                                        <p:tav tm="100000">
                                          <p:val>
                                            <p:strVal val="#ppt_w"/>
                                          </p:val>
                                        </p:tav>
                                      </p:tavLst>
                                    </p:anim>
                                    <p:anim calcmode="lin" valueType="num">
                                      <p:cBhvr>
                                        <p:cTn id="104" dur="500" fill="hold"/>
                                        <p:tgtEl>
                                          <p:spTgt spid="36"/>
                                        </p:tgtEl>
                                        <p:attrNameLst>
                                          <p:attrName>ppt_h</p:attrName>
                                        </p:attrNameLst>
                                      </p:cBhvr>
                                      <p:tavLst>
                                        <p:tav tm="0">
                                          <p:val>
                                            <p:fltVal val="0"/>
                                          </p:val>
                                        </p:tav>
                                        <p:tav tm="100000">
                                          <p:val>
                                            <p:strVal val="#ppt_h"/>
                                          </p:val>
                                        </p:tav>
                                      </p:tavLst>
                                    </p:anim>
                                    <p:animEffect transition="in" filter="fade">
                                      <p:cBhvr>
                                        <p:cTn id="105" dur="500"/>
                                        <p:tgtEl>
                                          <p:spTgt spid="36"/>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37"/>
                                        </p:tgtEl>
                                        <p:attrNameLst>
                                          <p:attrName>style.visibility</p:attrName>
                                        </p:attrNameLst>
                                      </p:cBhvr>
                                      <p:to>
                                        <p:strVal val="visible"/>
                                      </p:to>
                                    </p:set>
                                    <p:anim calcmode="lin" valueType="num">
                                      <p:cBhvr>
                                        <p:cTn id="110" dur="500" fill="hold"/>
                                        <p:tgtEl>
                                          <p:spTgt spid="37"/>
                                        </p:tgtEl>
                                        <p:attrNameLst>
                                          <p:attrName>ppt_w</p:attrName>
                                        </p:attrNameLst>
                                      </p:cBhvr>
                                      <p:tavLst>
                                        <p:tav tm="0">
                                          <p:val>
                                            <p:fltVal val="0"/>
                                          </p:val>
                                        </p:tav>
                                        <p:tav tm="100000">
                                          <p:val>
                                            <p:strVal val="#ppt_w"/>
                                          </p:val>
                                        </p:tav>
                                      </p:tavLst>
                                    </p:anim>
                                    <p:anim calcmode="lin" valueType="num">
                                      <p:cBhvr>
                                        <p:cTn id="111" dur="500" fill="hold"/>
                                        <p:tgtEl>
                                          <p:spTgt spid="37"/>
                                        </p:tgtEl>
                                        <p:attrNameLst>
                                          <p:attrName>ppt_h</p:attrName>
                                        </p:attrNameLst>
                                      </p:cBhvr>
                                      <p:tavLst>
                                        <p:tav tm="0">
                                          <p:val>
                                            <p:fltVal val="0"/>
                                          </p:val>
                                        </p:tav>
                                        <p:tav tm="100000">
                                          <p:val>
                                            <p:strVal val="#ppt_h"/>
                                          </p:val>
                                        </p:tav>
                                      </p:tavLst>
                                    </p:anim>
                                    <p:animEffect transition="in" filter="fade">
                                      <p:cBhvr>
                                        <p:cTn id="112" dur="500"/>
                                        <p:tgtEl>
                                          <p:spTgt spid="37"/>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p:cTn id="115" dur="500" fill="hold"/>
                                        <p:tgtEl>
                                          <p:spTgt spid="38"/>
                                        </p:tgtEl>
                                        <p:attrNameLst>
                                          <p:attrName>ppt_w</p:attrName>
                                        </p:attrNameLst>
                                      </p:cBhvr>
                                      <p:tavLst>
                                        <p:tav tm="0">
                                          <p:val>
                                            <p:fltVal val="0"/>
                                          </p:val>
                                        </p:tav>
                                        <p:tav tm="100000">
                                          <p:val>
                                            <p:strVal val="#ppt_w"/>
                                          </p:val>
                                        </p:tav>
                                      </p:tavLst>
                                    </p:anim>
                                    <p:anim calcmode="lin" valueType="num">
                                      <p:cBhvr>
                                        <p:cTn id="116" dur="500" fill="hold"/>
                                        <p:tgtEl>
                                          <p:spTgt spid="38"/>
                                        </p:tgtEl>
                                        <p:attrNameLst>
                                          <p:attrName>ppt_h</p:attrName>
                                        </p:attrNameLst>
                                      </p:cBhvr>
                                      <p:tavLst>
                                        <p:tav tm="0">
                                          <p:val>
                                            <p:fltVal val="0"/>
                                          </p:val>
                                        </p:tav>
                                        <p:tav tm="100000">
                                          <p:val>
                                            <p:strVal val="#ppt_h"/>
                                          </p:val>
                                        </p:tav>
                                      </p:tavLst>
                                    </p:anim>
                                    <p:animEffect transition="in" filter="fade">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39"/>
                                        </p:tgtEl>
                                        <p:attrNameLst>
                                          <p:attrName>style.visibility</p:attrName>
                                        </p:attrNameLst>
                                      </p:cBhvr>
                                      <p:to>
                                        <p:strVal val="visible"/>
                                      </p:to>
                                    </p:set>
                                    <p:anim calcmode="lin" valueType="num">
                                      <p:cBhvr additive="base">
                                        <p:cTn id="122" dur="500" fill="hold"/>
                                        <p:tgtEl>
                                          <p:spTgt spid="39"/>
                                        </p:tgtEl>
                                        <p:attrNameLst>
                                          <p:attrName>ppt_x</p:attrName>
                                        </p:attrNameLst>
                                      </p:cBhvr>
                                      <p:tavLst>
                                        <p:tav tm="0">
                                          <p:val>
                                            <p:strVal val="#ppt_x"/>
                                          </p:val>
                                        </p:tav>
                                        <p:tav tm="100000">
                                          <p:val>
                                            <p:strVal val="#ppt_x"/>
                                          </p:val>
                                        </p:tav>
                                      </p:tavLst>
                                    </p:anim>
                                    <p:anim calcmode="lin" valueType="num">
                                      <p:cBhvr additive="base">
                                        <p:cTn id="12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grpId="0" nodeType="clickEffect">
                                  <p:stCondLst>
                                    <p:cond delay="0"/>
                                  </p:stCondLst>
                                  <p:childTnLst>
                                    <p:set>
                                      <p:cBhvr>
                                        <p:cTn id="127" dur="1" fill="hold">
                                          <p:stCondLst>
                                            <p:cond delay="0"/>
                                          </p:stCondLst>
                                        </p:cTn>
                                        <p:tgtEl>
                                          <p:spTgt spid="40"/>
                                        </p:tgtEl>
                                        <p:attrNameLst>
                                          <p:attrName>style.visibility</p:attrName>
                                        </p:attrNameLst>
                                      </p:cBhvr>
                                      <p:to>
                                        <p:strVal val="visible"/>
                                      </p:to>
                                    </p:set>
                                    <p:anim calcmode="lin" valueType="num">
                                      <p:cBhvr additive="base">
                                        <p:cTn id="128" dur="500" fill="hold"/>
                                        <p:tgtEl>
                                          <p:spTgt spid="40"/>
                                        </p:tgtEl>
                                        <p:attrNameLst>
                                          <p:attrName>ppt_x</p:attrName>
                                        </p:attrNameLst>
                                      </p:cBhvr>
                                      <p:tavLst>
                                        <p:tav tm="0">
                                          <p:val>
                                            <p:strVal val="#ppt_x"/>
                                          </p:val>
                                        </p:tav>
                                        <p:tav tm="100000">
                                          <p:val>
                                            <p:strVal val="#ppt_x"/>
                                          </p:val>
                                        </p:tav>
                                      </p:tavLst>
                                    </p:anim>
                                    <p:anim calcmode="lin" valueType="num">
                                      <p:cBhvr additive="base">
                                        <p:cTn id="12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animBg="1"/>
      <p:bldP spid="24" grpId="0"/>
      <p:bldP spid="25" grpId="0"/>
      <p:bldP spid="26" grpId="0"/>
      <p:bldP spid="27" grpId="0"/>
      <p:bldP spid="28" grpId="0" animBg="1"/>
      <p:bldP spid="29" grpId="0"/>
      <p:bldP spid="30" grpId="0"/>
      <p:bldP spid="31" grpId="0"/>
      <p:bldP spid="32" grpId="0"/>
      <p:bldP spid="33" grpId="0" animBg="1"/>
      <p:bldP spid="34" grpId="0"/>
      <p:bldP spid="36" grpId="0"/>
      <p:bldP spid="37" grpId="0"/>
      <p:bldP spid="38" grpId="0"/>
      <p:bldP spid="39"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 simple model</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23</a:t>
            </a:fld>
            <a:endParaRPr lang="en-US"/>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758952" y="2450592"/>
            <a:ext cx="7443216" cy="4187952"/>
          </a:xfrm>
          <a:prstGeom prst="rect">
            <a:avLst/>
          </a:prstGeom>
        </p:spPr>
      </p:pic>
      <p:sp>
        <p:nvSpPr>
          <p:cNvPr id="41" name="Content Placeholder 2"/>
          <p:cNvSpPr txBox="1">
            <a:spLocks/>
          </p:cNvSpPr>
          <p:nvPr/>
        </p:nvSpPr>
        <p:spPr>
          <a:xfrm>
            <a:off x="304800" y="1295622"/>
            <a:ext cx="8763000"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We want to see the effect of weight on cost function.</a:t>
            </a:r>
          </a:p>
          <a:p>
            <a:r>
              <a:rPr lang="en-US" sz="2200" dirty="0" smtClean="0">
                <a:latin typeface="Times New Roman" panose="02020603050405020304" pitchFamily="18" charset="0"/>
                <a:cs typeface="Times New Roman" panose="02020603050405020304" pitchFamily="18" charset="0"/>
              </a:rPr>
              <a:t>How about the other parameters?</a:t>
            </a:r>
          </a:p>
        </p:txBody>
      </p:sp>
    </p:spTree>
    <p:extLst>
      <p:ext uri="{BB962C8B-B14F-4D97-AF65-F5344CB8AC3E}">
        <p14:creationId xmlns:p14="http://schemas.microsoft.com/office/powerpoint/2010/main" val="19689262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 simple model</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24</a:t>
            </a:fld>
            <a:endParaRPr lang="en-US"/>
          </a:p>
        </p:txBody>
      </p:sp>
      <mc:AlternateContent xmlns:mc="http://schemas.openxmlformats.org/markup-compatibility/2006" xmlns:a14="http://schemas.microsoft.com/office/drawing/2010/main">
        <mc:Choice Requires="a14">
          <p:sp>
            <p:nvSpPr>
              <p:cNvPr id="41" name="Content Placeholder 2"/>
              <p:cNvSpPr txBox="1">
                <a:spLocks/>
              </p:cNvSpPr>
              <p:nvPr/>
            </p:nvSpPr>
            <p:spPr>
              <a:xfrm>
                <a:off x="304800" y="1295622"/>
                <a:ext cx="8763000"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Conceptually, small change in </a:t>
                </a: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𝑤</m:t>
                        </m:r>
                      </m:e>
                      <m:sup>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𝐿</m:t>
                            </m:r>
                          </m:e>
                        </m:d>
                      </m:sup>
                    </m:sSup>
                  </m:oMath>
                </a14:m>
                <a:r>
                  <a:rPr lang="en-US" sz="2200" dirty="0" smtClean="0">
                    <a:latin typeface="Times New Roman" panose="02020603050405020304" pitchFamily="18" charset="0"/>
                    <a:cs typeface="Times New Roman" panose="02020603050405020304" pitchFamily="18" charset="0"/>
                  </a:rPr>
                  <a:t> will affect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𝑧</m:t>
                        </m:r>
                      </m:e>
                      <m:sup>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𝐿</m:t>
                            </m:r>
                          </m:e>
                        </m:d>
                      </m:sup>
                    </m:sSup>
                  </m:oMath>
                </a14:m>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On the other hand, change in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𝑧</m:t>
                        </m:r>
                      </m:e>
                      <m:sup>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𝐿</m:t>
                            </m:r>
                          </m:e>
                        </m:d>
                      </m:sup>
                    </m:sSup>
                  </m:oMath>
                </a14:m>
                <a:r>
                  <a:rPr lang="en-US" sz="2200" dirty="0" smtClean="0">
                    <a:latin typeface="Times New Roman" panose="02020603050405020304" pitchFamily="18" charset="0"/>
                    <a:cs typeface="Times New Roman" panose="02020603050405020304" pitchFamily="18" charset="0"/>
                  </a:rPr>
                  <a:t> will affect change on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m:t>
                        </m:r>
                        <m:r>
                          <a:rPr lang="en-US" sz="2400" i="1">
                            <a:latin typeface="Cambria Math" panose="02040503050406030204" pitchFamily="18" charset="0"/>
                          </a:rPr>
                          <m:t>𝐿</m:t>
                        </m:r>
                        <m:r>
                          <a:rPr lang="en-US" sz="2400" i="1">
                            <a:latin typeface="Cambria Math" panose="02040503050406030204" pitchFamily="18" charset="0"/>
                          </a:rPr>
                          <m:t>)</m:t>
                        </m:r>
                      </m:sup>
                    </m:sSup>
                  </m:oMath>
                </a14:m>
                <a:endParaRPr lang="en-US" sz="2200" dirty="0" smtClean="0">
                  <a:latin typeface="Times New Roman" panose="02020603050405020304" pitchFamily="18" charset="0"/>
                  <a:cs typeface="Times New Roman" panose="02020603050405020304" pitchFamily="18" charset="0"/>
                </a:endParaRPr>
              </a:p>
            </p:txBody>
          </p:sp>
        </mc:Choice>
        <mc:Fallback xmlns="">
          <p:sp>
            <p:nvSpPr>
              <p:cNvPr id="41" name="Content Placeholder 2"/>
              <p:cNvSpPr txBox="1">
                <a:spLocks noRot="1" noChangeAspect="1" noMove="1" noResize="1" noEditPoints="1" noAdjustHandles="1" noChangeArrowheads="1" noChangeShapeType="1" noTextEdit="1"/>
              </p:cNvSpPr>
              <p:nvPr/>
            </p:nvSpPr>
            <p:spPr>
              <a:xfrm>
                <a:off x="304800" y="1295622"/>
                <a:ext cx="8763000" cy="5257577"/>
              </a:xfrm>
              <a:prstGeom prst="rect">
                <a:avLst/>
              </a:prstGeom>
              <a:blipFill>
                <a:blip r:embed="rId2"/>
                <a:stretch>
                  <a:fillRect l="-834"/>
                </a:stretch>
              </a:blipFill>
            </p:spPr>
            <p:txBody>
              <a:bodyPr/>
              <a:lstStyle/>
              <a:p>
                <a:r>
                  <a:rPr lang="en-US">
                    <a:noFill/>
                  </a:rPr>
                  <a:t> </a:t>
                </a:r>
              </a:p>
            </p:txBody>
          </p:sp>
        </mc:Fallback>
      </mc:AlternateContent>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52" y="2450592"/>
            <a:ext cx="7445248" cy="4187952"/>
          </a:xfrm>
          <a:prstGeom prst="rect">
            <a:avLst/>
          </a:prstGeom>
        </p:spPr>
      </p:pic>
    </p:spTree>
    <p:extLst>
      <p:ext uri="{BB962C8B-B14F-4D97-AF65-F5344CB8AC3E}">
        <p14:creationId xmlns:p14="http://schemas.microsoft.com/office/powerpoint/2010/main" val="13013522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 simple model</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25</a:t>
            </a:fld>
            <a:endParaRPr lang="en-US"/>
          </a:p>
        </p:txBody>
      </p:sp>
      <p:sp>
        <p:nvSpPr>
          <p:cNvPr id="41" name="Content Placeholder 2"/>
          <p:cNvSpPr txBox="1">
            <a:spLocks/>
          </p:cNvSpPr>
          <p:nvPr/>
        </p:nvSpPr>
        <p:spPr>
          <a:xfrm>
            <a:off x="304800" y="1295622"/>
            <a:ext cx="8763000"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Let’s compute all the derivatives.</a:t>
            </a:r>
          </a:p>
          <a:p>
            <a:r>
              <a:rPr lang="en-US" sz="2200" dirty="0" smtClean="0">
                <a:latin typeface="Times New Roman" panose="02020603050405020304" pitchFamily="18" charset="0"/>
                <a:cs typeface="Times New Roman" panose="02020603050405020304" pitchFamily="18" charset="0"/>
              </a:rPr>
              <a:t>This shows the relationships between all the variables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52" y="2450592"/>
            <a:ext cx="7445248" cy="4187952"/>
          </a:xfrm>
          <a:prstGeom prst="rect">
            <a:avLst/>
          </a:prstGeom>
        </p:spPr>
      </p:pic>
    </p:spTree>
    <p:extLst>
      <p:ext uri="{BB962C8B-B14F-4D97-AF65-F5344CB8AC3E}">
        <p14:creationId xmlns:p14="http://schemas.microsoft.com/office/powerpoint/2010/main" val="10267672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 simple model</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26</a:t>
            </a:fld>
            <a:endParaRPr lang="en-US"/>
          </a:p>
        </p:txBody>
      </p:sp>
      <p:sp>
        <p:nvSpPr>
          <p:cNvPr id="41" name="Content Placeholder 2"/>
          <p:cNvSpPr txBox="1">
            <a:spLocks/>
          </p:cNvSpPr>
          <p:nvPr/>
        </p:nvSpPr>
        <p:spPr>
          <a:xfrm>
            <a:off x="304800" y="1295622"/>
            <a:ext cx="8763000"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Let’s compute all the derivatives.</a:t>
            </a:r>
          </a:p>
          <a:p>
            <a:endParaRPr lang="en-US" sz="2200" dirty="0">
              <a:latin typeface="Times New Roman" panose="02020603050405020304" pitchFamily="18" charset="0"/>
              <a:cs typeface="Times New Roman" panose="02020603050405020304" pitchFamily="18" charset="0"/>
            </a:endParaRPr>
          </a:p>
          <a:p>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We need to average over all the training examples:</a:t>
            </a:r>
          </a:p>
          <a:p>
            <a:r>
              <a:rPr lang="en-US" sz="2200" dirty="0" smtClean="0">
                <a:latin typeface="Times New Roman" panose="02020603050405020304" pitchFamily="18" charset="0"/>
                <a:cs typeface="Times New Roman" panose="02020603050405020304" pitchFamily="18" charset="0"/>
              </a:rPr>
              <a:t>This is just one component of the whole derivative of cost function:</a:t>
            </a:r>
          </a:p>
          <a:p>
            <a:endParaRPr lang="en-US" sz="2200" dirty="0" smtClean="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9939" y="1718419"/>
                <a:ext cx="3962400" cy="6723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i="1" smtClean="0">
                              <a:solidFill>
                                <a:schemeClr val="accent1">
                                  <a:lumMod val="60000"/>
                                  <a:lumOff val="40000"/>
                                </a:schemeClr>
                              </a:solidFill>
                              <a:latin typeface="Cambria Math" panose="02040503050406030204" pitchFamily="18" charset="0"/>
                              <a:cs typeface="Times New Roman" panose="02020603050405020304" pitchFamily="18" charset="0"/>
                            </a:rPr>
                            <m:t>𝜕</m:t>
                          </m:r>
                          <m:sSub>
                            <m:sSubPr>
                              <m:ctrlPr>
                                <a:rPr lang="en-US" i="1">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b="0" i="1" smtClean="0">
                                  <a:solidFill>
                                    <a:schemeClr val="accent1">
                                      <a:lumMod val="60000"/>
                                      <a:lumOff val="40000"/>
                                    </a:schemeClr>
                                  </a:solidFill>
                                  <a:latin typeface="Cambria Math" panose="02040503050406030204" pitchFamily="18" charset="0"/>
                                  <a:cs typeface="Times New Roman" panose="02020603050405020304" pitchFamily="18" charset="0"/>
                                </a:rPr>
                                <m:t>𝐶</m:t>
                              </m:r>
                            </m:e>
                            <m:sub>
                              <m:r>
                                <a:rPr lang="en-US" i="1">
                                  <a:solidFill>
                                    <a:schemeClr val="accent1">
                                      <a:lumMod val="60000"/>
                                      <a:lumOff val="40000"/>
                                    </a:schemeClr>
                                  </a:solidFill>
                                  <a:latin typeface="Cambria Math" panose="02040503050406030204" pitchFamily="18" charset="0"/>
                                  <a:cs typeface="Times New Roman" panose="02020603050405020304" pitchFamily="18" charset="0"/>
                                </a:rPr>
                                <m:t>0</m:t>
                              </m:r>
                            </m:sub>
                          </m:sSub>
                        </m:num>
                        <m:den>
                          <m:r>
                            <a:rPr lang="en-US" i="1" smtClean="0">
                              <a:solidFill>
                                <a:srgbClr val="00B0F0"/>
                              </a:solidFill>
                              <a:latin typeface="Cambria Math" panose="02040503050406030204" pitchFamily="18" charset="0"/>
                              <a:cs typeface="Times New Roman" panose="02020603050405020304" pitchFamily="18" charset="0"/>
                            </a:rPr>
                            <m:t>𝜕</m:t>
                          </m:r>
                          <m:sSup>
                            <m:sSupPr>
                              <m:ctrlPr>
                                <a:rPr lang="en-US" i="1">
                                  <a:solidFill>
                                    <a:srgbClr val="00B0F0"/>
                                  </a:solidFill>
                                  <a:latin typeface="Cambria Math" panose="02040503050406030204" pitchFamily="18" charset="0"/>
                                  <a:ea typeface="Cambria Math" panose="02040503050406030204" pitchFamily="18" charset="0"/>
                                </a:rPr>
                              </m:ctrlPr>
                            </m:sSupPr>
                            <m:e>
                              <m:r>
                                <a:rPr lang="en-US" i="1">
                                  <a:solidFill>
                                    <a:srgbClr val="00B0F0"/>
                                  </a:solidFill>
                                  <a:latin typeface="Cambria Math" panose="02040503050406030204" pitchFamily="18" charset="0"/>
                                  <a:ea typeface="Cambria Math" panose="02040503050406030204" pitchFamily="18" charset="0"/>
                                </a:rPr>
                                <m:t>𝑤</m:t>
                              </m:r>
                            </m:e>
                            <m:sup>
                              <m:d>
                                <m:dPr>
                                  <m:ctrlPr>
                                    <a:rPr lang="en-US" i="1">
                                      <a:solidFill>
                                        <a:srgbClr val="00B0F0"/>
                                      </a:solidFill>
                                      <a:latin typeface="Cambria Math" panose="02040503050406030204" pitchFamily="18" charset="0"/>
                                      <a:ea typeface="Cambria Math" panose="02040503050406030204" pitchFamily="18" charset="0"/>
                                    </a:rPr>
                                  </m:ctrlPr>
                                </m:dPr>
                                <m:e>
                                  <m:r>
                                    <a:rPr lang="en-US" i="1">
                                      <a:solidFill>
                                        <a:srgbClr val="00B0F0"/>
                                      </a:solidFill>
                                      <a:latin typeface="Cambria Math" panose="02040503050406030204" pitchFamily="18" charset="0"/>
                                      <a:ea typeface="Cambria Math" panose="02040503050406030204" pitchFamily="18" charset="0"/>
                                    </a:rPr>
                                    <m:t>𝐿</m:t>
                                  </m:r>
                                </m:e>
                              </m:d>
                            </m:sup>
                          </m:sSup>
                        </m:den>
                      </m:f>
                      <m:r>
                        <a:rPr lang="en-US" b="0" i="1" smtClean="0">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smtClean="0">
                              <a:solidFill>
                                <a:srgbClr val="00B050"/>
                              </a:solidFill>
                              <a:latin typeface="Cambria Math" panose="02040503050406030204" pitchFamily="18" charset="0"/>
                              <a:cs typeface="Times New Roman" panose="02020603050405020304" pitchFamily="18" charset="0"/>
                            </a:rPr>
                            <m:t>𝜕</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𝑧</m:t>
                              </m:r>
                            </m:e>
                            <m:sup>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𝐿</m:t>
                              </m:r>
                              <m:r>
                                <a:rPr lang="en-US" i="1">
                                  <a:solidFill>
                                    <a:srgbClr val="00B050"/>
                                  </a:solidFill>
                                  <a:latin typeface="Cambria Math" panose="02040503050406030204" pitchFamily="18" charset="0"/>
                                </a:rPr>
                                <m:t>)</m:t>
                              </m:r>
                            </m:sup>
                          </m:sSup>
                        </m:num>
                        <m:den>
                          <m:r>
                            <a:rPr lang="en-US" i="1" smtClean="0">
                              <a:solidFill>
                                <a:srgbClr val="008BAC"/>
                              </a:solidFill>
                              <a:latin typeface="Cambria Math" panose="02040503050406030204" pitchFamily="18" charset="0"/>
                              <a:cs typeface="Times New Roman" panose="02020603050405020304" pitchFamily="18" charset="0"/>
                            </a:rPr>
                            <m:t>𝜕</m:t>
                          </m:r>
                          <m:sSup>
                            <m:sSupPr>
                              <m:ctrlPr>
                                <a:rPr lang="en-US" i="1">
                                  <a:solidFill>
                                    <a:srgbClr val="008BAC"/>
                                  </a:solidFill>
                                  <a:latin typeface="Cambria Math" panose="02040503050406030204" pitchFamily="18" charset="0"/>
                                  <a:ea typeface="Cambria Math" panose="02040503050406030204" pitchFamily="18" charset="0"/>
                                </a:rPr>
                              </m:ctrlPr>
                            </m:sSupPr>
                            <m:e>
                              <m:r>
                                <a:rPr lang="en-US" i="1">
                                  <a:solidFill>
                                    <a:srgbClr val="008BAC"/>
                                  </a:solidFill>
                                  <a:latin typeface="Cambria Math" panose="02040503050406030204" pitchFamily="18" charset="0"/>
                                  <a:ea typeface="Cambria Math" panose="02040503050406030204" pitchFamily="18" charset="0"/>
                                </a:rPr>
                                <m:t>𝑤</m:t>
                              </m:r>
                            </m:e>
                            <m:sup>
                              <m:d>
                                <m:dPr>
                                  <m:ctrlPr>
                                    <a:rPr lang="en-US" i="1">
                                      <a:solidFill>
                                        <a:srgbClr val="008BAC"/>
                                      </a:solidFill>
                                      <a:latin typeface="Cambria Math" panose="02040503050406030204" pitchFamily="18" charset="0"/>
                                      <a:ea typeface="Cambria Math" panose="02040503050406030204" pitchFamily="18" charset="0"/>
                                    </a:rPr>
                                  </m:ctrlPr>
                                </m:dPr>
                                <m:e>
                                  <m:r>
                                    <a:rPr lang="en-US" i="1">
                                      <a:solidFill>
                                        <a:srgbClr val="008BAC"/>
                                      </a:solidFill>
                                      <a:latin typeface="Cambria Math" panose="02040503050406030204" pitchFamily="18" charset="0"/>
                                      <a:ea typeface="Cambria Math" panose="02040503050406030204" pitchFamily="18" charset="0"/>
                                    </a:rPr>
                                    <m:t>𝐿</m:t>
                                  </m:r>
                                </m:e>
                              </m:d>
                            </m:sup>
                          </m:sSup>
                        </m:den>
                      </m:f>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𝑎</m:t>
                              </m:r>
                            </m:e>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p>
                        </m:num>
                        <m:den>
                          <m:r>
                            <a:rPr lang="en-US" i="1" smtClean="0">
                              <a:solidFill>
                                <a:srgbClr val="00B050"/>
                              </a:solidFill>
                              <a:latin typeface="Cambria Math" panose="02040503050406030204" pitchFamily="18" charset="0"/>
                              <a:cs typeface="Times New Roman" panose="020206030504050203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𝑧</m:t>
                              </m:r>
                            </m:e>
                            <m:sup>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𝐿</m:t>
                              </m:r>
                              <m:r>
                                <a:rPr lang="en-US" i="1">
                                  <a:solidFill>
                                    <a:srgbClr val="00B050"/>
                                  </a:solidFill>
                                  <a:latin typeface="Cambria Math" panose="02040503050406030204" pitchFamily="18" charset="0"/>
                                </a:rPr>
                                <m:t>)</m:t>
                              </m:r>
                            </m:sup>
                          </m:sSup>
                        </m:den>
                      </m:f>
                      <m:f>
                        <m:fPr>
                          <m:ctrlPr>
                            <a:rPr lang="en-US" i="1">
                              <a:latin typeface="Cambria Math" panose="02040503050406030204" pitchFamily="18" charset="0"/>
                              <a:cs typeface="Times New Roman" panose="02020603050405020304" pitchFamily="18" charset="0"/>
                            </a:rPr>
                          </m:ctrlPr>
                        </m:fPr>
                        <m:num>
                          <m:r>
                            <a:rPr lang="en-US" i="1" smtClean="0">
                              <a:solidFill>
                                <a:schemeClr val="accent1">
                                  <a:lumMod val="60000"/>
                                  <a:lumOff val="40000"/>
                                </a:schemeClr>
                              </a:solidFill>
                              <a:latin typeface="Cambria Math" panose="02040503050406030204" pitchFamily="18" charset="0"/>
                              <a:cs typeface="Times New Roman" panose="02020603050405020304" pitchFamily="18" charset="0"/>
                            </a:rPr>
                            <m:t>𝜕</m:t>
                          </m:r>
                          <m:sSub>
                            <m:sSubPr>
                              <m:ctrlPr>
                                <a:rPr lang="en-US" i="1">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e>
                            <m:sub>
                              <m:r>
                                <a:rPr lang="en-US" i="1">
                                  <a:solidFill>
                                    <a:schemeClr val="accent1">
                                      <a:lumMod val="60000"/>
                                      <a:lumOff val="40000"/>
                                    </a:schemeClr>
                                  </a:solidFill>
                                  <a:latin typeface="Cambria Math" panose="02040503050406030204" pitchFamily="18" charset="0"/>
                                  <a:cs typeface="Times New Roman" panose="02020603050405020304" pitchFamily="18" charset="0"/>
                                </a:rPr>
                                <m:t>0</m:t>
                              </m:r>
                            </m:sub>
                          </m:sSub>
                        </m:num>
                        <m:den>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p>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9939" y="1718419"/>
                <a:ext cx="3962400" cy="6723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051138" y="1947894"/>
                <a:ext cx="3696846" cy="410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d>
                            <m:dPr>
                              <m:ctrlPr>
                                <a:rPr lang="en-US" i="1">
                                  <a:latin typeface="Cambria Math" panose="02040503050406030204" pitchFamily="18" charset="0"/>
                                </a:rPr>
                              </m:ctrlPr>
                            </m:dPr>
                            <m:e>
                              <m:r>
                                <a:rPr lang="en-US" i="1">
                                  <a:latin typeface="Cambria Math" panose="02040503050406030204" pitchFamily="18" charset="0"/>
                                </a:rPr>
                                <m:t>𝐿</m:t>
                              </m:r>
                              <m:r>
                                <a:rPr lang="en-US" b="0" i="1" smtClean="0">
                                  <a:latin typeface="Cambria Math" panose="02040503050406030204" pitchFamily="18" charset="0"/>
                                </a:rPr>
                                <m:t>−1</m:t>
                              </m:r>
                            </m:e>
                          </m:d>
                        </m:sup>
                      </m:sSup>
                      <m:acc>
                        <m:accPr>
                          <m:chr m:val="́"/>
                          <m:ctrlPr>
                            <a:rPr lang="en-US" b="0" i="1" smtClean="0">
                              <a:latin typeface="Cambria Math" panose="02040503050406030204" pitchFamily="18" charset="0"/>
                              <a:cs typeface="Times New Roman" panose="02020603050405020304" pitchFamily="18" charset="0"/>
                            </a:rPr>
                          </m:ctrlPr>
                        </m:acc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𝜎</m:t>
                          </m:r>
                        </m:e>
                      </m:acc>
                      <m:d>
                        <m:dPr>
                          <m:ctrlPr>
                            <a:rPr lang="en-US" b="0" i="1" smtClean="0">
                              <a:latin typeface="Cambria Math" panose="02040503050406030204" pitchFamily="18" charset="0"/>
                              <a:cs typeface="Times New Roman" panose="020206030504050203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𝑧</m:t>
                              </m:r>
                            </m:e>
                            <m:sup>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𝐿</m:t>
                                  </m:r>
                                </m:e>
                              </m:d>
                            </m:sup>
                          </m:sSup>
                        </m:e>
                      </m:d>
                      <m:r>
                        <a:rPr lang="en-US" b="0" i="1" smtClean="0">
                          <a:latin typeface="Cambria Math" panose="02040503050406030204" pitchFamily="18" charset="0"/>
                          <a:cs typeface="Times New Roman" panose="020206030504050203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𝑎</m:t>
                          </m:r>
                        </m:e>
                        <m:sup>
                          <m:d>
                            <m:dPr>
                              <m:ctrlPr>
                                <a:rPr lang="en-US" i="1">
                                  <a:latin typeface="Cambria Math" panose="02040503050406030204" pitchFamily="18" charset="0"/>
                                </a:rPr>
                              </m:ctrlPr>
                            </m:dPr>
                            <m:e>
                              <m:r>
                                <a:rPr lang="en-US" i="1">
                                  <a:latin typeface="Cambria Math" panose="02040503050406030204" pitchFamily="18" charset="0"/>
                                </a:rPr>
                                <m:t>𝐿</m:t>
                              </m:r>
                            </m:e>
                          </m:d>
                        </m:sup>
                      </m:sSup>
                      <m:r>
                        <a:rPr lang="en-US" b="0" i="1" smtClean="0">
                          <a:latin typeface="Cambria Math" panose="02040503050406030204" pitchFamily="18" charset="0"/>
                        </a:rPr>
                        <m:t>−</m:t>
                      </m:r>
                      <m:r>
                        <a:rPr lang="en-US" b="0" i="1" smtClean="0">
                          <a:solidFill>
                            <a:srgbClr val="CCCC00"/>
                          </a:solidFill>
                          <a:latin typeface="Cambria Math" panose="02040503050406030204" pitchFamily="18" charset="0"/>
                        </a:rPr>
                        <m:t>𝑦</m:t>
                      </m:r>
                      <m:r>
                        <a:rPr lang="en-US" b="0" i="1" smtClean="0">
                          <a:latin typeface="Cambria Math" panose="02040503050406030204" pitchFamily="18" charset="0"/>
                          <a:cs typeface="Times New Roman" panose="020206030504050203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3051138" y="1947894"/>
                <a:ext cx="3696846" cy="410177"/>
              </a:xfrm>
              <a:prstGeom prst="rect">
                <a:avLst/>
              </a:prstGeom>
              <a:blipFill>
                <a:blip r:embed="rId3"/>
                <a:stretch>
                  <a:fillRect b="-8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324600" y="2467655"/>
                <a:ext cx="2438400" cy="8707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solidFill>
                                <a:schemeClr val="accent1">
                                  <a:lumMod val="60000"/>
                                  <a:lumOff val="40000"/>
                                </a:schemeClr>
                              </a:solidFill>
                              <a:latin typeface="Cambria Math" panose="02040503050406030204" pitchFamily="18" charset="0"/>
                              <a:cs typeface="Times New Roman" panose="02020603050405020304" pitchFamily="18" charset="0"/>
                            </a:rPr>
                            <m:t>𝜕</m:t>
                          </m:r>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num>
                        <m:den>
                          <m:r>
                            <a:rPr lang="en-US" i="1">
                              <a:solidFill>
                                <a:srgbClr val="00B0F0"/>
                              </a:solidFill>
                              <a:latin typeface="Cambria Math" panose="02040503050406030204" pitchFamily="18" charset="0"/>
                              <a:cs typeface="Times New Roman" panose="02020603050405020304" pitchFamily="18" charset="0"/>
                            </a:rPr>
                            <m:t>𝜕</m:t>
                          </m:r>
                          <m:sSup>
                            <m:sSupPr>
                              <m:ctrlPr>
                                <a:rPr lang="en-US" i="1">
                                  <a:solidFill>
                                    <a:srgbClr val="00B0F0"/>
                                  </a:solidFill>
                                  <a:latin typeface="Cambria Math" panose="02040503050406030204" pitchFamily="18" charset="0"/>
                                  <a:ea typeface="Cambria Math" panose="02040503050406030204" pitchFamily="18" charset="0"/>
                                </a:rPr>
                              </m:ctrlPr>
                            </m:sSupPr>
                            <m:e>
                              <m:r>
                                <a:rPr lang="en-US" i="1">
                                  <a:solidFill>
                                    <a:srgbClr val="00B0F0"/>
                                  </a:solidFill>
                                  <a:latin typeface="Cambria Math" panose="02040503050406030204" pitchFamily="18" charset="0"/>
                                  <a:ea typeface="Cambria Math" panose="02040503050406030204" pitchFamily="18" charset="0"/>
                                </a:rPr>
                                <m:t>𝑤</m:t>
                              </m:r>
                            </m:e>
                            <m:sup>
                              <m:d>
                                <m:dPr>
                                  <m:ctrlPr>
                                    <a:rPr lang="en-US" i="1">
                                      <a:solidFill>
                                        <a:srgbClr val="00B0F0"/>
                                      </a:solidFill>
                                      <a:latin typeface="Cambria Math" panose="02040503050406030204" pitchFamily="18" charset="0"/>
                                      <a:ea typeface="Cambria Math" panose="02040503050406030204" pitchFamily="18" charset="0"/>
                                    </a:rPr>
                                  </m:ctrlPr>
                                </m:dPr>
                                <m:e>
                                  <m:r>
                                    <a:rPr lang="en-US" i="1">
                                      <a:solidFill>
                                        <a:srgbClr val="00B0F0"/>
                                      </a:solidFill>
                                      <a:latin typeface="Cambria Math" panose="02040503050406030204" pitchFamily="18" charset="0"/>
                                      <a:ea typeface="Cambria Math" panose="02040503050406030204" pitchFamily="18" charset="0"/>
                                    </a:rPr>
                                    <m:t>𝐿</m:t>
                                  </m:r>
                                </m:e>
                              </m:d>
                            </m:sup>
                          </m:s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p>
                        <m:e>
                          <m:f>
                            <m:fPr>
                              <m:ctrlPr>
                                <a:rPr lang="en-US" i="1">
                                  <a:latin typeface="Cambria Math" panose="02040503050406030204" pitchFamily="18" charset="0"/>
                                  <a:cs typeface="Times New Roman" panose="02020603050405020304" pitchFamily="18" charset="0"/>
                                </a:rPr>
                              </m:ctrlPr>
                            </m:fPr>
                            <m:num>
                              <m:r>
                                <a:rPr lang="en-US" i="1">
                                  <a:solidFill>
                                    <a:schemeClr val="accent1">
                                      <a:lumMod val="60000"/>
                                      <a:lumOff val="40000"/>
                                    </a:schemeClr>
                                  </a:solidFill>
                                  <a:latin typeface="Cambria Math" panose="02040503050406030204" pitchFamily="18" charset="0"/>
                                  <a:cs typeface="Times New Roman" panose="02020603050405020304" pitchFamily="18" charset="0"/>
                                </a:rPr>
                                <m:t>𝜕</m:t>
                              </m:r>
                              <m:sSub>
                                <m:sSubPr>
                                  <m:ctrlPr>
                                    <a:rPr lang="en-US" i="1">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e>
                                <m:sub>
                                  <m:r>
                                    <a:rPr lang="en-US" i="1">
                                      <a:solidFill>
                                        <a:schemeClr val="accent1">
                                          <a:lumMod val="60000"/>
                                          <a:lumOff val="40000"/>
                                        </a:schemeClr>
                                      </a:solidFill>
                                      <a:latin typeface="Cambria Math" panose="02040503050406030204" pitchFamily="18" charset="0"/>
                                      <a:cs typeface="Times New Roman" panose="02020603050405020304" pitchFamily="18" charset="0"/>
                                    </a:rPr>
                                    <m:t>𝑘</m:t>
                                  </m:r>
                                </m:sub>
                              </m:sSub>
                            </m:num>
                            <m:den>
                              <m:r>
                                <a:rPr lang="en-US" i="1">
                                  <a:solidFill>
                                    <a:srgbClr val="00B0F0"/>
                                  </a:solidFill>
                                  <a:latin typeface="Cambria Math" panose="02040503050406030204" pitchFamily="18" charset="0"/>
                                  <a:cs typeface="Times New Roman" panose="02020603050405020304" pitchFamily="18" charset="0"/>
                                </a:rPr>
                                <m:t>𝜕</m:t>
                              </m:r>
                              <m:sSup>
                                <m:sSupPr>
                                  <m:ctrlPr>
                                    <a:rPr lang="en-US" i="1">
                                      <a:solidFill>
                                        <a:srgbClr val="00B0F0"/>
                                      </a:solidFill>
                                      <a:latin typeface="Cambria Math" panose="02040503050406030204" pitchFamily="18" charset="0"/>
                                      <a:ea typeface="Cambria Math" panose="02040503050406030204" pitchFamily="18" charset="0"/>
                                    </a:rPr>
                                  </m:ctrlPr>
                                </m:sSupPr>
                                <m:e>
                                  <m:r>
                                    <a:rPr lang="en-US" i="1">
                                      <a:solidFill>
                                        <a:srgbClr val="00B0F0"/>
                                      </a:solidFill>
                                      <a:latin typeface="Cambria Math" panose="02040503050406030204" pitchFamily="18" charset="0"/>
                                      <a:ea typeface="Cambria Math" panose="02040503050406030204" pitchFamily="18" charset="0"/>
                                    </a:rPr>
                                    <m:t>𝑤</m:t>
                                  </m:r>
                                </m:e>
                                <m:sup>
                                  <m:d>
                                    <m:dPr>
                                      <m:ctrlPr>
                                        <a:rPr lang="en-US" i="1">
                                          <a:solidFill>
                                            <a:srgbClr val="00B0F0"/>
                                          </a:solidFill>
                                          <a:latin typeface="Cambria Math" panose="02040503050406030204" pitchFamily="18" charset="0"/>
                                          <a:ea typeface="Cambria Math" panose="02040503050406030204" pitchFamily="18" charset="0"/>
                                        </a:rPr>
                                      </m:ctrlPr>
                                    </m:dPr>
                                    <m:e>
                                      <m:r>
                                        <a:rPr lang="en-US" i="1">
                                          <a:solidFill>
                                            <a:srgbClr val="00B0F0"/>
                                          </a:solidFill>
                                          <a:latin typeface="Cambria Math" panose="02040503050406030204" pitchFamily="18" charset="0"/>
                                          <a:ea typeface="Cambria Math" panose="02040503050406030204" pitchFamily="18" charset="0"/>
                                        </a:rPr>
                                        <m:t>𝐿</m:t>
                                      </m:r>
                                    </m:e>
                                  </m:d>
                                </m:sup>
                              </m:sSup>
                            </m:den>
                          </m:f>
                        </m:e>
                      </m:nary>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324600" y="2467655"/>
                <a:ext cx="2438400" cy="87075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04800" y="3733800"/>
                <a:ext cx="2438400" cy="25884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accent1">
                              <a:lumMod val="60000"/>
                              <a:lumOff val="40000"/>
                            </a:schemeClr>
                          </a:solidFill>
                          <a:latin typeface="Cambria Math" panose="02040503050406030204" pitchFamily="18" charset="0"/>
                          <a:ea typeface="Cambria Math" panose="02040503050406030204" pitchFamily="18" charset="0"/>
                        </a:rPr>
                        <m:t>𝛻</m:t>
                      </m:r>
                      <m:r>
                        <a:rPr lang="en-US" b="0" i="1" smtClean="0">
                          <a:solidFill>
                            <a:schemeClr val="accent1">
                              <a:lumMod val="60000"/>
                              <a:lumOff val="40000"/>
                            </a:schemeClr>
                          </a:solidFill>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f>
                                              <m:fPr>
                                                <m:ctrlPr>
                                                  <a:rPr lang="en-US" i="1">
                                                    <a:latin typeface="Cambria Math" panose="02040503050406030204" pitchFamily="18" charset="0"/>
                                                    <a:cs typeface="Times New Roman" panose="02020603050405020304" pitchFamily="18" charset="0"/>
                                                  </a:rPr>
                                                </m:ctrlPr>
                                              </m:fPr>
                                              <m:num>
                                                <m:r>
                                                  <a:rPr lang="en-US" i="1">
                                                    <a:solidFill>
                                                      <a:schemeClr val="accent1">
                                                        <a:lumMod val="60000"/>
                                                        <a:lumOff val="40000"/>
                                                      </a:schemeClr>
                                                    </a:solidFill>
                                                    <a:latin typeface="Cambria Math" panose="02040503050406030204" pitchFamily="18" charset="0"/>
                                                    <a:cs typeface="Times New Roman" panose="02020603050405020304" pitchFamily="18" charset="0"/>
                                                  </a:rPr>
                                                  <m:t>𝜕</m:t>
                                                </m:r>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num>
                                              <m:den>
                                                <m:r>
                                                  <a:rPr lang="en-US" i="1">
                                                    <a:solidFill>
                                                      <a:srgbClr val="00B0F0"/>
                                                    </a:solidFill>
                                                    <a:latin typeface="Cambria Math" panose="02040503050406030204" pitchFamily="18" charset="0"/>
                                                    <a:cs typeface="Times New Roman" panose="02020603050405020304" pitchFamily="18" charset="0"/>
                                                  </a:rPr>
                                                  <m:t>𝜕</m:t>
                                                </m:r>
                                                <m:sSup>
                                                  <m:sSupPr>
                                                    <m:ctrlPr>
                                                      <a:rPr lang="en-US" i="1">
                                                        <a:solidFill>
                                                          <a:srgbClr val="00B0F0"/>
                                                        </a:solidFill>
                                                        <a:latin typeface="Cambria Math" panose="02040503050406030204" pitchFamily="18" charset="0"/>
                                                        <a:ea typeface="Cambria Math" panose="02040503050406030204" pitchFamily="18" charset="0"/>
                                                      </a:rPr>
                                                    </m:ctrlPr>
                                                  </m:sSupPr>
                                                  <m:e>
                                                    <m:r>
                                                      <a:rPr lang="en-US" i="1">
                                                        <a:solidFill>
                                                          <a:srgbClr val="00B0F0"/>
                                                        </a:solidFill>
                                                        <a:latin typeface="Cambria Math" panose="02040503050406030204" pitchFamily="18" charset="0"/>
                                                        <a:ea typeface="Cambria Math" panose="02040503050406030204" pitchFamily="18" charset="0"/>
                                                      </a:rPr>
                                                      <m:t>𝑤</m:t>
                                                    </m:r>
                                                  </m:e>
                                                  <m:sup>
                                                    <m:d>
                                                      <m:dPr>
                                                        <m:ctrlPr>
                                                          <a:rPr lang="en-US" i="1">
                                                            <a:solidFill>
                                                              <a:srgbClr val="00B0F0"/>
                                                            </a:solidFill>
                                                            <a:latin typeface="Cambria Math" panose="02040503050406030204" pitchFamily="18" charset="0"/>
                                                            <a:ea typeface="Cambria Math" panose="02040503050406030204" pitchFamily="18" charset="0"/>
                                                          </a:rPr>
                                                        </m:ctrlPr>
                                                      </m:dPr>
                                                      <m:e>
                                                        <m:r>
                                                          <a:rPr lang="en-US" b="0" i="1" smtClean="0">
                                                            <a:solidFill>
                                                              <a:srgbClr val="00B0F0"/>
                                                            </a:solidFill>
                                                            <a:latin typeface="Cambria Math" panose="02040503050406030204" pitchFamily="18" charset="0"/>
                                                            <a:ea typeface="Cambria Math" panose="02040503050406030204" pitchFamily="18" charset="0"/>
                                                          </a:rPr>
                                                          <m:t>1</m:t>
                                                        </m:r>
                                                      </m:e>
                                                    </m:d>
                                                  </m:sup>
                                                </m:sSup>
                                              </m:den>
                                            </m:f>
                                          </m:e>
                                        </m:mr>
                                        <m:mr>
                                          <m:e>
                                            <m:f>
                                              <m:fPr>
                                                <m:ctrlPr>
                                                  <a:rPr lang="en-US" i="1">
                                                    <a:latin typeface="Cambria Math" panose="02040503050406030204" pitchFamily="18" charset="0"/>
                                                    <a:cs typeface="Times New Roman" panose="02020603050405020304" pitchFamily="18" charset="0"/>
                                                  </a:rPr>
                                                </m:ctrlPr>
                                              </m:fPr>
                                              <m:num>
                                                <m:r>
                                                  <a:rPr lang="en-US" i="1">
                                                    <a:solidFill>
                                                      <a:schemeClr val="accent1">
                                                        <a:lumMod val="60000"/>
                                                        <a:lumOff val="40000"/>
                                                      </a:schemeClr>
                                                    </a:solidFill>
                                                    <a:latin typeface="Cambria Math" panose="02040503050406030204" pitchFamily="18" charset="0"/>
                                                    <a:cs typeface="Times New Roman" panose="02020603050405020304" pitchFamily="18" charset="0"/>
                                                  </a:rPr>
                                                  <m:t>𝜕</m:t>
                                                </m:r>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num>
                                              <m:den>
                                                <m:r>
                                                  <a:rPr lang="en-US" i="1" smtClean="0">
                                                    <a:solidFill>
                                                      <a:srgbClr val="D020AE"/>
                                                    </a:solidFill>
                                                    <a:latin typeface="Cambria Math" panose="02040503050406030204" pitchFamily="18" charset="0"/>
                                                    <a:cs typeface="Times New Roman" panose="02020603050405020304" pitchFamily="18" charset="0"/>
                                                  </a:rPr>
                                                  <m:t>𝜕</m:t>
                                                </m:r>
                                                <m:sSup>
                                                  <m:sSupPr>
                                                    <m:ctrlPr>
                                                      <a:rPr lang="en-US" i="1">
                                                        <a:solidFill>
                                                          <a:srgbClr val="D020AE"/>
                                                        </a:solidFill>
                                                        <a:latin typeface="Cambria Math" panose="02040503050406030204" pitchFamily="18" charset="0"/>
                                                        <a:ea typeface="Cambria Math" panose="02040503050406030204" pitchFamily="18" charset="0"/>
                                                      </a:rPr>
                                                    </m:ctrlPr>
                                                  </m:sSupPr>
                                                  <m:e>
                                                    <m:r>
                                                      <a:rPr lang="en-US" b="0" i="1" smtClean="0">
                                                        <a:solidFill>
                                                          <a:srgbClr val="D020AE"/>
                                                        </a:solidFill>
                                                        <a:latin typeface="Cambria Math" panose="02040503050406030204" pitchFamily="18" charset="0"/>
                                                        <a:ea typeface="Cambria Math" panose="02040503050406030204" pitchFamily="18" charset="0"/>
                                                      </a:rPr>
                                                      <m:t>𝑏</m:t>
                                                    </m:r>
                                                  </m:e>
                                                  <m:sup>
                                                    <m:d>
                                                      <m:dPr>
                                                        <m:ctrlPr>
                                                          <a:rPr lang="en-US" i="1">
                                                            <a:solidFill>
                                                              <a:srgbClr val="D020AE"/>
                                                            </a:solidFill>
                                                            <a:latin typeface="Cambria Math" panose="02040503050406030204" pitchFamily="18" charset="0"/>
                                                            <a:ea typeface="Cambria Math" panose="02040503050406030204" pitchFamily="18" charset="0"/>
                                                          </a:rPr>
                                                        </m:ctrlPr>
                                                      </m:dPr>
                                                      <m:e>
                                                        <m:r>
                                                          <a:rPr lang="en-US" b="0" i="1" smtClean="0">
                                                            <a:solidFill>
                                                              <a:srgbClr val="D020AE"/>
                                                            </a:solidFill>
                                                            <a:latin typeface="Cambria Math" panose="02040503050406030204" pitchFamily="18" charset="0"/>
                                                            <a:ea typeface="Cambria Math" panose="02040503050406030204" pitchFamily="18" charset="0"/>
                                                          </a:rPr>
                                                          <m:t>1</m:t>
                                                        </m:r>
                                                      </m:e>
                                                    </m:d>
                                                  </m:sup>
                                                </m:sSup>
                                              </m:den>
                                            </m:f>
                                          </m:e>
                                        </m:mr>
                                      </m:m>
                                    </m:e>
                                  </m:mr>
                                  <m:mr>
                                    <m:e>
                                      <m:r>
                                        <a:rPr lang="en-US" b="0" i="1" smtClean="0">
                                          <a:latin typeface="Cambria Math" panose="02040503050406030204" pitchFamily="18" charset="0"/>
                                          <a:ea typeface="Cambria Math" panose="02040503050406030204" pitchFamily="18" charset="0"/>
                                        </a:rPr>
                                        <m:t>⋮</m:t>
                                      </m:r>
                                    </m:e>
                                  </m:mr>
                                </m:m>
                              </m:e>
                            </m:mr>
                            <m:mr>
                              <m:e>
                                <m:f>
                                  <m:fPr>
                                    <m:ctrlPr>
                                      <a:rPr lang="en-US" i="1">
                                        <a:latin typeface="Cambria Math" panose="02040503050406030204" pitchFamily="18" charset="0"/>
                                        <a:cs typeface="Times New Roman" panose="02020603050405020304" pitchFamily="18" charset="0"/>
                                      </a:rPr>
                                    </m:ctrlPr>
                                  </m:fPr>
                                  <m:num>
                                    <m:r>
                                      <a:rPr lang="en-US" i="1">
                                        <a:solidFill>
                                          <a:schemeClr val="accent1">
                                            <a:lumMod val="60000"/>
                                            <a:lumOff val="40000"/>
                                          </a:schemeClr>
                                        </a:solidFill>
                                        <a:latin typeface="Cambria Math" panose="02040503050406030204" pitchFamily="18" charset="0"/>
                                        <a:cs typeface="Times New Roman" panose="02020603050405020304" pitchFamily="18" charset="0"/>
                                      </a:rPr>
                                      <m:t>𝜕</m:t>
                                    </m:r>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num>
                                  <m:den>
                                    <m:r>
                                      <a:rPr lang="en-US" i="1">
                                        <a:solidFill>
                                          <a:srgbClr val="00B0F0"/>
                                        </a:solidFill>
                                        <a:latin typeface="Cambria Math" panose="02040503050406030204" pitchFamily="18" charset="0"/>
                                        <a:cs typeface="Times New Roman" panose="02020603050405020304" pitchFamily="18" charset="0"/>
                                      </a:rPr>
                                      <m:t>𝜕</m:t>
                                    </m:r>
                                    <m:sSup>
                                      <m:sSupPr>
                                        <m:ctrlPr>
                                          <a:rPr lang="en-US" i="1">
                                            <a:solidFill>
                                              <a:srgbClr val="00B0F0"/>
                                            </a:solidFill>
                                            <a:latin typeface="Cambria Math" panose="02040503050406030204" pitchFamily="18" charset="0"/>
                                            <a:ea typeface="Cambria Math" panose="02040503050406030204" pitchFamily="18" charset="0"/>
                                          </a:rPr>
                                        </m:ctrlPr>
                                      </m:sSupPr>
                                      <m:e>
                                        <m:r>
                                          <a:rPr lang="en-US" i="1">
                                            <a:solidFill>
                                              <a:srgbClr val="00B0F0"/>
                                            </a:solidFill>
                                            <a:latin typeface="Cambria Math" panose="02040503050406030204" pitchFamily="18" charset="0"/>
                                            <a:ea typeface="Cambria Math" panose="02040503050406030204" pitchFamily="18" charset="0"/>
                                          </a:rPr>
                                          <m:t>𝑤</m:t>
                                        </m:r>
                                      </m:e>
                                      <m:sup>
                                        <m:d>
                                          <m:dPr>
                                            <m:ctrlPr>
                                              <a:rPr lang="en-US" i="1">
                                                <a:solidFill>
                                                  <a:srgbClr val="00B0F0"/>
                                                </a:solidFill>
                                                <a:latin typeface="Cambria Math" panose="02040503050406030204" pitchFamily="18" charset="0"/>
                                                <a:ea typeface="Cambria Math" panose="02040503050406030204" pitchFamily="18" charset="0"/>
                                              </a:rPr>
                                            </m:ctrlPr>
                                          </m:dPr>
                                          <m:e>
                                            <m:r>
                                              <a:rPr lang="en-US" b="0" i="1" smtClean="0">
                                                <a:solidFill>
                                                  <a:srgbClr val="00B0F0"/>
                                                </a:solidFill>
                                                <a:latin typeface="Cambria Math" panose="02040503050406030204" pitchFamily="18" charset="0"/>
                                                <a:ea typeface="Cambria Math" panose="02040503050406030204" pitchFamily="18" charset="0"/>
                                              </a:rPr>
                                              <m:t>𝐿</m:t>
                                            </m:r>
                                          </m:e>
                                        </m:d>
                                      </m:sup>
                                    </m:sSup>
                                  </m:den>
                                </m:f>
                              </m:e>
                            </m:mr>
                            <m:mr>
                              <m:e>
                                <m:f>
                                  <m:fPr>
                                    <m:ctrlPr>
                                      <a:rPr lang="en-US" i="1">
                                        <a:latin typeface="Cambria Math" panose="02040503050406030204" pitchFamily="18" charset="0"/>
                                        <a:cs typeface="Times New Roman" panose="02020603050405020304" pitchFamily="18" charset="0"/>
                                      </a:rPr>
                                    </m:ctrlPr>
                                  </m:fPr>
                                  <m:num>
                                    <m:r>
                                      <a:rPr lang="en-US" i="1">
                                        <a:solidFill>
                                          <a:schemeClr val="accent1">
                                            <a:lumMod val="60000"/>
                                            <a:lumOff val="40000"/>
                                          </a:schemeClr>
                                        </a:solidFill>
                                        <a:latin typeface="Cambria Math" panose="02040503050406030204" pitchFamily="18" charset="0"/>
                                        <a:cs typeface="Times New Roman" panose="02020603050405020304" pitchFamily="18" charset="0"/>
                                      </a:rPr>
                                      <m:t>𝜕</m:t>
                                    </m:r>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num>
                                  <m:den>
                                    <m:r>
                                      <a:rPr lang="en-US" i="1">
                                        <a:solidFill>
                                          <a:srgbClr val="D020AE"/>
                                        </a:solidFill>
                                        <a:latin typeface="Cambria Math" panose="02040503050406030204" pitchFamily="18" charset="0"/>
                                        <a:cs typeface="Times New Roman" panose="02020603050405020304" pitchFamily="18" charset="0"/>
                                      </a:rPr>
                                      <m:t>𝜕</m:t>
                                    </m:r>
                                    <m:sSup>
                                      <m:sSupPr>
                                        <m:ctrlPr>
                                          <a:rPr lang="en-US" i="1">
                                            <a:solidFill>
                                              <a:srgbClr val="D020AE"/>
                                            </a:solidFill>
                                            <a:latin typeface="Cambria Math" panose="02040503050406030204" pitchFamily="18" charset="0"/>
                                            <a:ea typeface="Cambria Math" panose="02040503050406030204" pitchFamily="18" charset="0"/>
                                          </a:rPr>
                                        </m:ctrlPr>
                                      </m:sSupPr>
                                      <m:e>
                                        <m:r>
                                          <a:rPr lang="en-US" i="1">
                                            <a:solidFill>
                                              <a:srgbClr val="D020AE"/>
                                            </a:solidFill>
                                            <a:latin typeface="Cambria Math" panose="02040503050406030204" pitchFamily="18" charset="0"/>
                                            <a:ea typeface="Cambria Math" panose="02040503050406030204" pitchFamily="18" charset="0"/>
                                          </a:rPr>
                                          <m:t>𝑏</m:t>
                                        </m:r>
                                      </m:e>
                                      <m:sup>
                                        <m:d>
                                          <m:dPr>
                                            <m:ctrlPr>
                                              <a:rPr lang="en-US" i="1">
                                                <a:solidFill>
                                                  <a:srgbClr val="D020AE"/>
                                                </a:solidFill>
                                                <a:latin typeface="Cambria Math" panose="02040503050406030204" pitchFamily="18" charset="0"/>
                                                <a:ea typeface="Cambria Math" panose="02040503050406030204" pitchFamily="18" charset="0"/>
                                              </a:rPr>
                                            </m:ctrlPr>
                                          </m:dPr>
                                          <m:e>
                                            <m:r>
                                              <a:rPr lang="en-US" b="0" i="1" smtClean="0">
                                                <a:solidFill>
                                                  <a:srgbClr val="D020AE"/>
                                                </a:solidFill>
                                                <a:latin typeface="Cambria Math" panose="02040503050406030204" pitchFamily="18" charset="0"/>
                                                <a:ea typeface="Cambria Math" panose="02040503050406030204" pitchFamily="18" charset="0"/>
                                              </a:rPr>
                                              <m:t>𝐿</m:t>
                                            </m:r>
                                          </m:e>
                                        </m:d>
                                      </m:sup>
                                    </m:sSup>
                                  </m:den>
                                </m:f>
                              </m:e>
                            </m:mr>
                          </m:m>
                        </m:e>
                      </m: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04800" y="3733800"/>
                <a:ext cx="2438400" cy="25884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388813" y="3607588"/>
                <a:ext cx="5768439" cy="9492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i="1" smtClean="0">
                              <a:solidFill>
                                <a:schemeClr val="accent1">
                                  <a:lumMod val="60000"/>
                                  <a:lumOff val="40000"/>
                                </a:schemeClr>
                              </a:solidFill>
                              <a:latin typeface="Cambria Math" panose="02040503050406030204" pitchFamily="18" charset="0"/>
                              <a:cs typeface="Times New Roman" panose="02020603050405020304" pitchFamily="18" charset="0"/>
                            </a:rPr>
                            <m:t>𝜕</m:t>
                          </m:r>
                          <m:sSub>
                            <m:sSubPr>
                              <m:ctrlPr>
                                <a:rPr lang="en-US" i="1">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b="0" i="1" smtClean="0">
                                  <a:solidFill>
                                    <a:schemeClr val="accent1">
                                      <a:lumMod val="60000"/>
                                      <a:lumOff val="40000"/>
                                    </a:schemeClr>
                                  </a:solidFill>
                                  <a:latin typeface="Cambria Math" panose="02040503050406030204" pitchFamily="18" charset="0"/>
                                  <a:cs typeface="Times New Roman" panose="02020603050405020304" pitchFamily="18" charset="0"/>
                                </a:rPr>
                                <m:t>𝐶</m:t>
                              </m:r>
                            </m:e>
                            <m:sub>
                              <m:r>
                                <a:rPr lang="en-US" i="1">
                                  <a:solidFill>
                                    <a:schemeClr val="accent1">
                                      <a:lumMod val="60000"/>
                                      <a:lumOff val="40000"/>
                                    </a:schemeClr>
                                  </a:solidFill>
                                  <a:latin typeface="Cambria Math" panose="02040503050406030204" pitchFamily="18" charset="0"/>
                                  <a:cs typeface="Times New Roman" panose="02020603050405020304" pitchFamily="18" charset="0"/>
                                </a:rPr>
                                <m:t>0</m:t>
                              </m:r>
                            </m:sub>
                          </m:sSub>
                        </m:num>
                        <m:den>
                          <m:r>
                            <a:rPr lang="en-US" i="1" smtClean="0">
                              <a:solidFill>
                                <a:srgbClr val="D020AE"/>
                              </a:solidFill>
                              <a:latin typeface="Cambria Math" panose="02040503050406030204" pitchFamily="18" charset="0"/>
                              <a:cs typeface="Times New Roman" panose="02020603050405020304" pitchFamily="18" charset="0"/>
                            </a:rPr>
                            <m:t>𝜕</m:t>
                          </m:r>
                          <m:sSup>
                            <m:sSupPr>
                              <m:ctrlPr>
                                <a:rPr lang="en-US" i="1">
                                  <a:solidFill>
                                    <a:srgbClr val="D020AE"/>
                                  </a:solidFill>
                                  <a:latin typeface="Cambria Math" panose="02040503050406030204" pitchFamily="18" charset="0"/>
                                  <a:ea typeface="Cambria Math" panose="02040503050406030204" pitchFamily="18" charset="0"/>
                                </a:rPr>
                              </m:ctrlPr>
                            </m:sSupPr>
                            <m:e>
                              <m:r>
                                <a:rPr lang="en-US" b="0" i="1" smtClean="0">
                                  <a:solidFill>
                                    <a:srgbClr val="D020AE"/>
                                  </a:solidFill>
                                  <a:latin typeface="Cambria Math" panose="02040503050406030204" pitchFamily="18" charset="0"/>
                                  <a:ea typeface="Cambria Math" panose="02040503050406030204" pitchFamily="18" charset="0"/>
                                </a:rPr>
                                <m:t>𝑏</m:t>
                              </m:r>
                            </m:e>
                            <m:sup>
                              <m:d>
                                <m:dPr>
                                  <m:ctrlPr>
                                    <a:rPr lang="en-US" i="1">
                                      <a:solidFill>
                                        <a:srgbClr val="D020AE"/>
                                      </a:solidFill>
                                      <a:latin typeface="Cambria Math" panose="02040503050406030204" pitchFamily="18" charset="0"/>
                                      <a:ea typeface="Cambria Math" panose="02040503050406030204" pitchFamily="18" charset="0"/>
                                    </a:rPr>
                                  </m:ctrlPr>
                                </m:dPr>
                                <m:e>
                                  <m:r>
                                    <a:rPr lang="en-US" i="1">
                                      <a:solidFill>
                                        <a:srgbClr val="D020AE"/>
                                      </a:solidFill>
                                      <a:latin typeface="Cambria Math" panose="02040503050406030204" pitchFamily="18" charset="0"/>
                                      <a:ea typeface="Cambria Math" panose="02040503050406030204" pitchFamily="18" charset="0"/>
                                    </a:rPr>
                                    <m:t>𝐿</m:t>
                                  </m:r>
                                </m:e>
                              </m:d>
                            </m:sup>
                          </m:sSup>
                        </m:den>
                      </m:f>
                      <m:r>
                        <a:rPr lang="en-US" b="0" i="1" smtClean="0">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smtClean="0">
                              <a:solidFill>
                                <a:srgbClr val="00B050"/>
                              </a:solidFill>
                              <a:latin typeface="Cambria Math" panose="02040503050406030204" pitchFamily="18" charset="0"/>
                              <a:cs typeface="Times New Roman" panose="02020603050405020304" pitchFamily="18" charset="0"/>
                            </a:rPr>
                            <m:t>𝜕</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𝑧</m:t>
                              </m:r>
                            </m:e>
                            <m:sup>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𝐿</m:t>
                              </m:r>
                              <m:r>
                                <a:rPr lang="en-US" i="1">
                                  <a:solidFill>
                                    <a:srgbClr val="00B050"/>
                                  </a:solidFill>
                                  <a:latin typeface="Cambria Math" panose="02040503050406030204" pitchFamily="18" charset="0"/>
                                </a:rPr>
                                <m:t>)</m:t>
                              </m:r>
                            </m:sup>
                          </m:sSup>
                        </m:num>
                        <m:den>
                          <m:r>
                            <a:rPr lang="en-US" i="1">
                              <a:solidFill>
                                <a:srgbClr val="D020AE"/>
                              </a:solidFill>
                              <a:latin typeface="Cambria Math" panose="02040503050406030204" pitchFamily="18" charset="0"/>
                              <a:cs typeface="Times New Roman" panose="02020603050405020304" pitchFamily="18" charset="0"/>
                            </a:rPr>
                            <m:t>𝜕</m:t>
                          </m:r>
                          <m:sSup>
                            <m:sSupPr>
                              <m:ctrlPr>
                                <a:rPr lang="en-US" i="1">
                                  <a:solidFill>
                                    <a:srgbClr val="D020AE"/>
                                  </a:solidFill>
                                  <a:latin typeface="Cambria Math" panose="02040503050406030204" pitchFamily="18" charset="0"/>
                                  <a:ea typeface="Cambria Math" panose="02040503050406030204" pitchFamily="18" charset="0"/>
                                </a:rPr>
                              </m:ctrlPr>
                            </m:sSupPr>
                            <m:e>
                              <m:r>
                                <a:rPr lang="en-US" i="1">
                                  <a:solidFill>
                                    <a:srgbClr val="D020AE"/>
                                  </a:solidFill>
                                  <a:latin typeface="Cambria Math" panose="02040503050406030204" pitchFamily="18" charset="0"/>
                                  <a:ea typeface="Cambria Math" panose="02040503050406030204" pitchFamily="18" charset="0"/>
                                </a:rPr>
                                <m:t>𝑏</m:t>
                              </m:r>
                            </m:e>
                            <m:sup>
                              <m:d>
                                <m:dPr>
                                  <m:ctrlPr>
                                    <a:rPr lang="en-US" i="1">
                                      <a:solidFill>
                                        <a:srgbClr val="D020AE"/>
                                      </a:solidFill>
                                      <a:latin typeface="Cambria Math" panose="02040503050406030204" pitchFamily="18" charset="0"/>
                                      <a:ea typeface="Cambria Math" panose="02040503050406030204" pitchFamily="18" charset="0"/>
                                    </a:rPr>
                                  </m:ctrlPr>
                                </m:dPr>
                                <m:e>
                                  <m:r>
                                    <a:rPr lang="en-US" i="1">
                                      <a:solidFill>
                                        <a:srgbClr val="D020AE"/>
                                      </a:solidFill>
                                      <a:latin typeface="Cambria Math" panose="02040503050406030204" pitchFamily="18" charset="0"/>
                                      <a:ea typeface="Cambria Math" panose="02040503050406030204" pitchFamily="18" charset="0"/>
                                    </a:rPr>
                                    <m:t>𝐿</m:t>
                                  </m:r>
                                </m:e>
                              </m:d>
                            </m:sup>
                          </m:sSup>
                        </m:den>
                      </m:f>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𝑎</m:t>
                              </m:r>
                            </m:e>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p>
                        </m:num>
                        <m:den>
                          <m:r>
                            <a:rPr lang="en-US" i="1" smtClean="0">
                              <a:solidFill>
                                <a:srgbClr val="00B050"/>
                              </a:solidFill>
                              <a:latin typeface="Cambria Math" panose="02040503050406030204" pitchFamily="18" charset="0"/>
                              <a:cs typeface="Times New Roman" panose="020206030504050203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𝑧</m:t>
                              </m:r>
                            </m:e>
                            <m:sup>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𝐿</m:t>
                              </m:r>
                              <m:r>
                                <a:rPr lang="en-US" i="1">
                                  <a:solidFill>
                                    <a:srgbClr val="00B050"/>
                                  </a:solidFill>
                                  <a:latin typeface="Cambria Math" panose="02040503050406030204" pitchFamily="18" charset="0"/>
                                </a:rPr>
                                <m:t>)</m:t>
                              </m:r>
                            </m:sup>
                          </m:sSup>
                        </m:den>
                      </m:f>
                      <m:f>
                        <m:fPr>
                          <m:ctrlPr>
                            <a:rPr lang="en-US" i="1">
                              <a:latin typeface="Cambria Math" panose="02040503050406030204" pitchFamily="18" charset="0"/>
                              <a:cs typeface="Times New Roman" panose="02020603050405020304" pitchFamily="18" charset="0"/>
                            </a:rPr>
                          </m:ctrlPr>
                        </m:fPr>
                        <m:num>
                          <m:r>
                            <a:rPr lang="en-US" i="1" smtClean="0">
                              <a:solidFill>
                                <a:schemeClr val="accent1">
                                  <a:lumMod val="60000"/>
                                  <a:lumOff val="40000"/>
                                </a:schemeClr>
                              </a:solidFill>
                              <a:latin typeface="Cambria Math" panose="02040503050406030204" pitchFamily="18" charset="0"/>
                              <a:cs typeface="Times New Roman" panose="02020603050405020304" pitchFamily="18" charset="0"/>
                            </a:rPr>
                            <m:t>𝜕</m:t>
                          </m:r>
                          <m:sSub>
                            <m:sSubPr>
                              <m:ctrlPr>
                                <a:rPr lang="en-US" i="1">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e>
                            <m:sub>
                              <m:r>
                                <a:rPr lang="en-US" i="1">
                                  <a:solidFill>
                                    <a:schemeClr val="accent1">
                                      <a:lumMod val="60000"/>
                                      <a:lumOff val="40000"/>
                                    </a:schemeClr>
                                  </a:solidFill>
                                  <a:latin typeface="Cambria Math" panose="02040503050406030204" pitchFamily="18" charset="0"/>
                                  <a:cs typeface="Times New Roman" panose="02020603050405020304" pitchFamily="18" charset="0"/>
                                </a:rPr>
                                <m:t>0</m:t>
                              </m:r>
                            </m:sub>
                          </m:sSub>
                        </m:num>
                        <m:den>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p>
                        </m:den>
                      </m:f>
                      <m:r>
                        <a:rPr lang="en-US" b="0" i="1" smtClean="0">
                          <a:latin typeface="Cambria Math" panose="02040503050406030204" pitchFamily="18" charset="0"/>
                        </a:rPr>
                        <m:t>=</m:t>
                      </m:r>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𝜎</m:t>
                          </m:r>
                        </m:e>
                      </m:acc>
                      <m:d>
                        <m:dPr>
                          <m:ctrlPr>
                            <a:rPr lang="en-US" i="1">
                              <a:latin typeface="Cambria Math" panose="02040503050406030204" pitchFamily="18" charset="0"/>
                              <a:cs typeface="Times New Roman" panose="020206030504050203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𝑧</m:t>
                              </m:r>
                            </m:e>
                            <m:sup>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𝐿</m:t>
                                  </m:r>
                                </m:e>
                              </m:d>
                            </m:sup>
                          </m:sSup>
                        </m:e>
                      </m:d>
                      <m:r>
                        <a:rPr lang="en-US" i="1">
                          <a:latin typeface="Cambria Math" panose="02040503050406030204" pitchFamily="18" charset="0"/>
                          <a:cs typeface="Times New Roman" panose="020206030504050203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𝑎</m:t>
                          </m:r>
                        </m:e>
                        <m:sup>
                          <m:d>
                            <m:dPr>
                              <m:ctrlPr>
                                <a:rPr lang="en-US" i="1">
                                  <a:latin typeface="Cambria Math" panose="02040503050406030204" pitchFamily="18" charset="0"/>
                                </a:rPr>
                              </m:ctrlPr>
                            </m:dPr>
                            <m:e>
                              <m:r>
                                <a:rPr lang="en-US" i="1">
                                  <a:latin typeface="Cambria Math" panose="02040503050406030204" pitchFamily="18" charset="0"/>
                                </a:rPr>
                                <m:t>𝐿</m:t>
                              </m:r>
                            </m:e>
                          </m:d>
                        </m:sup>
                      </m:sSup>
                      <m:r>
                        <a:rPr lang="en-US" i="1">
                          <a:latin typeface="Cambria Math" panose="02040503050406030204" pitchFamily="18" charset="0"/>
                        </a:rPr>
                        <m:t>−</m:t>
                      </m:r>
                      <m:r>
                        <a:rPr lang="en-US" i="1">
                          <a:solidFill>
                            <a:srgbClr val="CCCC00"/>
                          </a:solidFill>
                          <a:latin typeface="Cambria Math" panose="02040503050406030204" pitchFamily="18" charset="0"/>
                        </a:rPr>
                        <m:t>𝑦</m:t>
                      </m:r>
                      <m:r>
                        <a:rPr lang="en-US" i="1">
                          <a:latin typeface="Cambria Math" panose="02040503050406030204" pitchFamily="18" charset="0"/>
                          <a:cs typeface="Times New Roman" panose="020206030504050203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388813" y="3607588"/>
                <a:ext cx="5768439" cy="949234"/>
              </a:xfrm>
              <a:prstGeom prst="rect">
                <a:avLst/>
              </a:prstGeom>
              <a:blipFill>
                <a:blip r:embed="rId6"/>
                <a:stretch>
                  <a:fillRect/>
                </a:stretch>
              </a:blipFill>
            </p:spPr>
            <p:txBody>
              <a:bodyPr/>
              <a:lstStyle/>
              <a:p>
                <a:r>
                  <a:rPr lang="en-US">
                    <a:noFill/>
                  </a:rPr>
                  <a:t> </a:t>
                </a:r>
              </a:p>
            </p:txBody>
          </p:sp>
        </mc:Fallback>
      </mc:AlternateContent>
      <p:sp>
        <p:nvSpPr>
          <p:cNvPr id="11" name="TextBox 10"/>
          <p:cNvSpPr txBox="1"/>
          <p:nvPr/>
        </p:nvSpPr>
        <p:spPr>
          <a:xfrm>
            <a:off x="3004755" y="4502838"/>
            <a:ext cx="5768439" cy="646331"/>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Now the question is, how sensitive the cost function is to the previous activation?</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3051138" y="5331722"/>
                <a:ext cx="5768439" cy="9492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i="1" smtClean="0">
                              <a:solidFill>
                                <a:schemeClr val="accent1">
                                  <a:lumMod val="60000"/>
                                  <a:lumOff val="40000"/>
                                </a:schemeClr>
                              </a:solidFill>
                              <a:latin typeface="Cambria Math" panose="02040503050406030204" pitchFamily="18" charset="0"/>
                              <a:cs typeface="Times New Roman" panose="02020603050405020304" pitchFamily="18" charset="0"/>
                            </a:rPr>
                            <m:t>𝜕</m:t>
                          </m:r>
                          <m:sSub>
                            <m:sSubPr>
                              <m:ctrlPr>
                                <a:rPr lang="en-US" i="1">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b="0" i="1" smtClean="0">
                                  <a:solidFill>
                                    <a:schemeClr val="accent1">
                                      <a:lumMod val="60000"/>
                                      <a:lumOff val="40000"/>
                                    </a:schemeClr>
                                  </a:solidFill>
                                  <a:latin typeface="Cambria Math" panose="02040503050406030204" pitchFamily="18" charset="0"/>
                                  <a:cs typeface="Times New Roman" panose="02020603050405020304" pitchFamily="18" charset="0"/>
                                </a:rPr>
                                <m:t>𝐶</m:t>
                              </m:r>
                            </m:e>
                            <m:sub>
                              <m:r>
                                <a:rPr lang="en-US" i="1">
                                  <a:solidFill>
                                    <a:schemeClr val="accent1">
                                      <a:lumMod val="60000"/>
                                      <a:lumOff val="40000"/>
                                    </a:schemeClr>
                                  </a:solidFill>
                                  <a:latin typeface="Cambria Math" panose="02040503050406030204" pitchFamily="18" charset="0"/>
                                  <a:cs typeface="Times New Roman" panose="02020603050405020304" pitchFamily="18" charset="0"/>
                                </a:rPr>
                                <m:t>0</m:t>
                              </m:r>
                            </m:sub>
                          </m:sSub>
                        </m:num>
                        <m:den>
                          <m:r>
                            <a:rPr lang="en-US" i="1" smtClean="0">
                              <a:solidFill>
                                <a:schemeClr val="tx1"/>
                              </a:solidFill>
                              <a:latin typeface="Cambria Math" panose="02040503050406030204" pitchFamily="18" charset="0"/>
                              <a:cs typeface="Times New Roman" panose="02020603050405020304" pitchFamily="18" charset="0"/>
                            </a:rPr>
                            <m:t>𝜕</m:t>
                          </m:r>
                          <m:sSup>
                            <m:sSupPr>
                              <m:ctrlPr>
                                <a:rPr lang="en-US" i="1">
                                  <a:solidFill>
                                    <a:schemeClr val="tx1"/>
                                  </a:solidFill>
                                  <a:latin typeface="Cambria Math" panose="02040503050406030204" pitchFamily="18" charset="0"/>
                                  <a:ea typeface="Cambria Math" panose="02040503050406030204" pitchFamily="18" charset="0"/>
                                </a:rPr>
                              </m:ctrlPr>
                            </m:sSupPr>
                            <m:e>
                              <m:r>
                                <a:rPr lang="en-US" b="0" i="1" smtClean="0">
                                  <a:solidFill>
                                    <a:schemeClr val="tx1"/>
                                  </a:solidFill>
                                  <a:latin typeface="Cambria Math" panose="02040503050406030204" pitchFamily="18" charset="0"/>
                                  <a:ea typeface="Cambria Math" panose="02040503050406030204" pitchFamily="18" charset="0"/>
                                </a:rPr>
                                <m:t>𝑎</m:t>
                              </m:r>
                            </m:e>
                            <m:sup>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𝐿</m:t>
                                  </m:r>
                                  <m:r>
                                    <a:rPr lang="en-US" b="0" i="1" smtClean="0">
                                      <a:solidFill>
                                        <a:schemeClr val="tx1"/>
                                      </a:solidFill>
                                      <a:latin typeface="Cambria Math" panose="02040503050406030204" pitchFamily="18" charset="0"/>
                                      <a:ea typeface="Cambria Math" panose="02040503050406030204" pitchFamily="18" charset="0"/>
                                    </a:rPr>
                                    <m:t>−1</m:t>
                                  </m:r>
                                </m:e>
                              </m:d>
                            </m:sup>
                          </m:sSup>
                        </m:den>
                      </m:f>
                      <m:r>
                        <a:rPr lang="en-US" b="0" i="1" smtClean="0">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smtClean="0">
                              <a:solidFill>
                                <a:srgbClr val="00B050"/>
                              </a:solidFill>
                              <a:latin typeface="Cambria Math" panose="02040503050406030204" pitchFamily="18" charset="0"/>
                              <a:cs typeface="Times New Roman" panose="02020603050405020304" pitchFamily="18" charset="0"/>
                            </a:rPr>
                            <m:t>𝜕</m:t>
                          </m:r>
                          <m:sSup>
                            <m:sSupPr>
                              <m:ctrlPr>
                                <a:rPr lang="en-US" i="1">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𝑧</m:t>
                              </m:r>
                            </m:e>
                            <m:sup>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𝐿</m:t>
                              </m:r>
                              <m:r>
                                <a:rPr lang="en-US" i="1">
                                  <a:solidFill>
                                    <a:srgbClr val="00B050"/>
                                  </a:solidFill>
                                  <a:latin typeface="Cambria Math" panose="02040503050406030204" pitchFamily="18" charset="0"/>
                                </a:rPr>
                                <m:t>)</m:t>
                              </m:r>
                            </m:sup>
                          </m:sSup>
                        </m:num>
                        <m:den>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−1</m:t>
                                  </m:r>
                                </m:e>
                              </m:d>
                            </m:sup>
                          </m:sSup>
                        </m:den>
                      </m:f>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𝑎</m:t>
                              </m:r>
                            </m:e>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p>
                        </m:num>
                        <m:den>
                          <m:r>
                            <a:rPr lang="en-US" i="1" smtClean="0">
                              <a:solidFill>
                                <a:srgbClr val="00B050"/>
                              </a:solidFill>
                              <a:latin typeface="Cambria Math" panose="02040503050406030204" pitchFamily="18" charset="0"/>
                              <a:cs typeface="Times New Roman" panose="02020603050405020304" pitchFamily="18" charset="0"/>
                            </a:rPr>
                            <m:t>𝜕</m:t>
                          </m:r>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𝑧</m:t>
                              </m:r>
                            </m:e>
                            <m:sup>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𝐿</m:t>
                              </m:r>
                              <m:r>
                                <a:rPr lang="en-US" i="1">
                                  <a:solidFill>
                                    <a:srgbClr val="00B050"/>
                                  </a:solidFill>
                                  <a:latin typeface="Cambria Math" panose="02040503050406030204" pitchFamily="18" charset="0"/>
                                </a:rPr>
                                <m:t>)</m:t>
                              </m:r>
                            </m:sup>
                          </m:sSup>
                        </m:den>
                      </m:f>
                      <m:f>
                        <m:fPr>
                          <m:ctrlPr>
                            <a:rPr lang="en-US" i="1">
                              <a:latin typeface="Cambria Math" panose="02040503050406030204" pitchFamily="18" charset="0"/>
                              <a:cs typeface="Times New Roman" panose="02020603050405020304" pitchFamily="18" charset="0"/>
                            </a:rPr>
                          </m:ctrlPr>
                        </m:fPr>
                        <m:num>
                          <m:r>
                            <a:rPr lang="en-US" i="1" smtClean="0">
                              <a:solidFill>
                                <a:schemeClr val="accent1">
                                  <a:lumMod val="60000"/>
                                  <a:lumOff val="40000"/>
                                </a:schemeClr>
                              </a:solidFill>
                              <a:latin typeface="Cambria Math" panose="02040503050406030204" pitchFamily="18" charset="0"/>
                              <a:cs typeface="Times New Roman" panose="02020603050405020304" pitchFamily="18" charset="0"/>
                            </a:rPr>
                            <m:t>𝜕</m:t>
                          </m:r>
                          <m:sSub>
                            <m:sSubPr>
                              <m:ctrlPr>
                                <a:rPr lang="en-US" i="1">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e>
                            <m:sub>
                              <m:r>
                                <a:rPr lang="en-US" i="1">
                                  <a:solidFill>
                                    <a:schemeClr val="accent1">
                                      <a:lumMod val="60000"/>
                                      <a:lumOff val="40000"/>
                                    </a:schemeClr>
                                  </a:solidFill>
                                  <a:latin typeface="Cambria Math" panose="02040503050406030204" pitchFamily="18" charset="0"/>
                                  <a:cs typeface="Times New Roman" panose="02020603050405020304" pitchFamily="18" charset="0"/>
                                </a:rPr>
                                <m:t>0</m:t>
                              </m:r>
                            </m:sub>
                          </m:sSub>
                        </m:num>
                        <m:den>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p>
                        </m:den>
                      </m:f>
                      <m:r>
                        <a:rPr lang="en-US" b="0" i="1" smtClean="0">
                          <a:latin typeface="Cambria Math" panose="02040503050406030204" pitchFamily="18" charset="0"/>
                        </a:rPr>
                        <m:t>=</m:t>
                      </m:r>
                      <m:sSup>
                        <m:sSupPr>
                          <m:ctrlPr>
                            <a:rPr lang="en-US" i="1">
                              <a:solidFill>
                                <a:srgbClr val="00B0F0"/>
                              </a:solidFill>
                              <a:latin typeface="Cambria Math" panose="02040503050406030204" pitchFamily="18" charset="0"/>
                              <a:ea typeface="Cambria Math" panose="02040503050406030204" pitchFamily="18" charset="0"/>
                            </a:rPr>
                          </m:ctrlPr>
                        </m:sSupPr>
                        <m:e>
                          <m:r>
                            <a:rPr lang="en-US" i="1">
                              <a:solidFill>
                                <a:srgbClr val="00B0F0"/>
                              </a:solidFill>
                              <a:latin typeface="Cambria Math" panose="02040503050406030204" pitchFamily="18" charset="0"/>
                              <a:ea typeface="Cambria Math" panose="02040503050406030204" pitchFamily="18" charset="0"/>
                            </a:rPr>
                            <m:t>𝑤</m:t>
                          </m:r>
                        </m:e>
                        <m:sup>
                          <m:d>
                            <m:dPr>
                              <m:ctrlPr>
                                <a:rPr lang="en-US" i="1">
                                  <a:solidFill>
                                    <a:srgbClr val="00B0F0"/>
                                  </a:solidFill>
                                  <a:latin typeface="Cambria Math" panose="02040503050406030204" pitchFamily="18" charset="0"/>
                                  <a:ea typeface="Cambria Math" panose="02040503050406030204" pitchFamily="18" charset="0"/>
                                </a:rPr>
                              </m:ctrlPr>
                            </m:dPr>
                            <m:e>
                              <m:r>
                                <a:rPr lang="en-US" i="1">
                                  <a:solidFill>
                                    <a:srgbClr val="00B0F0"/>
                                  </a:solidFill>
                                  <a:latin typeface="Cambria Math" panose="02040503050406030204" pitchFamily="18" charset="0"/>
                                  <a:ea typeface="Cambria Math" panose="02040503050406030204" pitchFamily="18" charset="0"/>
                                </a:rPr>
                                <m:t>𝐿</m:t>
                              </m:r>
                            </m:e>
                          </m:d>
                        </m:sup>
                      </m:sSup>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𝜎</m:t>
                          </m:r>
                        </m:e>
                      </m:acc>
                      <m:d>
                        <m:dPr>
                          <m:ctrlPr>
                            <a:rPr lang="en-US" i="1">
                              <a:latin typeface="Cambria Math" panose="02040503050406030204" pitchFamily="18" charset="0"/>
                              <a:cs typeface="Times New Roman" panose="02020603050405020304" pitchFamily="18" charset="0"/>
                            </a:rPr>
                          </m:ctrlPr>
                        </m:dPr>
                        <m:e>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𝑧</m:t>
                              </m:r>
                            </m:e>
                            <m:sup>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𝐿</m:t>
                                  </m:r>
                                </m:e>
                              </m:d>
                            </m:sup>
                          </m:sSup>
                        </m:e>
                      </m:d>
                      <m:r>
                        <a:rPr lang="en-US" i="1">
                          <a:latin typeface="Cambria Math" panose="02040503050406030204" pitchFamily="18" charset="0"/>
                          <a:cs typeface="Times New Roman" panose="020206030504050203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𝑎</m:t>
                          </m:r>
                        </m:e>
                        <m:sup>
                          <m:d>
                            <m:dPr>
                              <m:ctrlPr>
                                <a:rPr lang="en-US" i="1">
                                  <a:latin typeface="Cambria Math" panose="02040503050406030204" pitchFamily="18" charset="0"/>
                                </a:rPr>
                              </m:ctrlPr>
                            </m:dPr>
                            <m:e>
                              <m:r>
                                <a:rPr lang="en-US" i="1">
                                  <a:latin typeface="Cambria Math" panose="02040503050406030204" pitchFamily="18" charset="0"/>
                                </a:rPr>
                                <m:t>𝐿</m:t>
                              </m:r>
                            </m:e>
                          </m:d>
                        </m:sup>
                      </m:sSup>
                      <m:r>
                        <a:rPr lang="en-US" i="1">
                          <a:latin typeface="Cambria Math" panose="02040503050406030204" pitchFamily="18" charset="0"/>
                        </a:rPr>
                        <m:t>−</m:t>
                      </m:r>
                      <m:r>
                        <a:rPr lang="en-US" i="1">
                          <a:solidFill>
                            <a:srgbClr val="CCCC00"/>
                          </a:solidFill>
                          <a:latin typeface="Cambria Math" panose="02040503050406030204" pitchFamily="18" charset="0"/>
                        </a:rPr>
                        <m:t>𝑦</m:t>
                      </m:r>
                      <m:r>
                        <a:rPr lang="en-US" i="1">
                          <a:latin typeface="Cambria Math" panose="02040503050406030204" pitchFamily="18" charset="0"/>
                          <a:cs typeface="Times New Roman" panose="02020603050405020304" pitchFamily="18" charset="0"/>
                        </a:rPr>
                        <m:t>)</m:t>
                      </m:r>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051138" y="5331722"/>
                <a:ext cx="5768439" cy="949234"/>
              </a:xfrm>
              <a:prstGeom prst="rect">
                <a:avLst/>
              </a:prstGeom>
              <a:blipFill>
                <a:blip r:embed="rId7"/>
                <a:stretch>
                  <a:fillRect/>
                </a:stretch>
              </a:blipFill>
            </p:spPr>
            <p:txBody>
              <a:bodyPr/>
              <a:lstStyle/>
              <a:p>
                <a:r>
                  <a:rPr lang="en-US">
                    <a:noFill/>
                  </a:rPr>
                  <a:t> </a:t>
                </a:r>
              </a:p>
            </p:txBody>
          </p:sp>
        </mc:Fallback>
      </mc:AlternateContent>
      <p:sp>
        <p:nvSpPr>
          <p:cNvPr id="5" name="Curved Up Arrow 4"/>
          <p:cNvSpPr/>
          <p:nvPr/>
        </p:nvSpPr>
        <p:spPr>
          <a:xfrm>
            <a:off x="4686300" y="5924070"/>
            <a:ext cx="2061684" cy="629130"/>
          </a:xfrm>
          <a:prstGeom prst="curvedUpArrow">
            <a:avLst>
              <a:gd name="adj1" fmla="val 25000"/>
              <a:gd name="adj2" fmla="val 48357"/>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990600" y="6506505"/>
            <a:ext cx="7835603"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So we can use this methodology to find the sensitivity to all the neurons.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085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xEl>
                                              <p:pRg st="3" end="3"/>
                                            </p:txEl>
                                          </p:spTgt>
                                        </p:tgtEl>
                                        <p:attrNameLst>
                                          <p:attrName>style.visibility</p:attrName>
                                        </p:attrNameLst>
                                      </p:cBhvr>
                                      <p:to>
                                        <p:strVal val="visible"/>
                                      </p:to>
                                    </p:set>
                                    <p:anim calcmode="lin" valueType="num">
                                      <p:cBhvr additive="base">
                                        <p:cTn id="13" dur="500" fill="hold"/>
                                        <p:tgtEl>
                                          <p:spTgt spid="4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
                                            <p:txEl>
                                              <p:pRg st="4" end="4"/>
                                            </p:txEl>
                                          </p:spTgt>
                                        </p:tgtEl>
                                        <p:attrNameLst>
                                          <p:attrName>style.visibility</p:attrName>
                                        </p:attrNameLst>
                                      </p:cBhvr>
                                      <p:to>
                                        <p:strVal val="visible"/>
                                      </p:to>
                                    </p:set>
                                    <p:anim calcmode="lin" valueType="num">
                                      <p:cBhvr additive="base">
                                        <p:cTn id="19" dur="500" fill="hold"/>
                                        <p:tgtEl>
                                          <p:spTgt spid="41">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1">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circle(i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circle(in)">
                                      <p:cBhvr>
                                        <p:cTn id="43" dur="500"/>
                                        <p:tgtEl>
                                          <p:spTgt spid="12"/>
                                        </p:tgtEl>
                                      </p:cBhvr>
                                    </p:animEffect>
                                  </p:childTnLst>
                                </p:cTn>
                              </p:par>
                            </p:childTnLst>
                          </p:cTn>
                        </p:par>
                        <p:par>
                          <p:cTn id="44" fill="hold">
                            <p:stCondLst>
                              <p:cond delay="500"/>
                            </p:stCondLst>
                            <p:childTnLst>
                              <p:par>
                                <p:cTn id="45" presetID="21" presetClass="entr" presetSubtype="1"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heel(1)">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circle(in)">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9" grpId="0"/>
      <p:bldP spid="10" grpId="0"/>
      <p:bldP spid="11" grpId="0"/>
      <p:bldP spid="12" grpId="0"/>
      <p:bldP spid="5" grpId="0" animBg="1"/>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1338261" y="4572000"/>
            <a:ext cx="1404939" cy="164954"/>
          </a:xfrm>
          <a:prstGeom prst="line">
            <a:avLst/>
          </a:prstGeom>
          <a:ln>
            <a:solidFill>
              <a:srgbClr val="008BA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267517" y="4765620"/>
            <a:ext cx="1323283" cy="591936"/>
          </a:xfrm>
          <a:prstGeom prst="line">
            <a:avLst/>
          </a:prstGeom>
          <a:ln>
            <a:solidFill>
              <a:srgbClr val="008BA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267517" y="4792833"/>
            <a:ext cx="1463813" cy="1434025"/>
          </a:xfrm>
          <a:prstGeom prst="line">
            <a:avLst/>
          </a:prstGeom>
          <a:ln>
            <a:solidFill>
              <a:srgbClr val="008BAC"/>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317487" y="5688031"/>
            <a:ext cx="1441381" cy="685111"/>
          </a:xfrm>
          <a:prstGeom prst="line">
            <a:avLst/>
          </a:prstGeom>
          <a:ln>
            <a:solidFill>
              <a:srgbClr val="008BA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22" idx="0"/>
          </p:cNvCxnSpPr>
          <p:nvPr/>
        </p:nvCxnSpPr>
        <p:spPr>
          <a:xfrm>
            <a:off x="1185861" y="4574049"/>
            <a:ext cx="1552233" cy="89860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endCxn id="22" idx="3"/>
          </p:cNvCxnSpPr>
          <p:nvPr/>
        </p:nvCxnSpPr>
        <p:spPr>
          <a:xfrm>
            <a:off x="1223306" y="5391222"/>
            <a:ext cx="1781488" cy="266093"/>
          </a:xfrm>
          <a:prstGeom prst="line">
            <a:avLst/>
          </a:prstGeom>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27</a:t>
            </a:fld>
            <a:endParaRPr lang="en-US"/>
          </a:p>
        </p:txBody>
      </p:sp>
      <mc:AlternateContent xmlns:mc="http://schemas.openxmlformats.org/markup-compatibility/2006" xmlns:a14="http://schemas.microsoft.com/office/drawing/2010/main">
        <mc:Choice Requires="a14">
          <p:sp>
            <p:nvSpPr>
              <p:cNvPr id="41" name="Content Placeholder 2"/>
              <p:cNvSpPr txBox="1">
                <a:spLocks/>
              </p:cNvSpPr>
              <p:nvPr/>
            </p:nvSpPr>
            <p:spPr>
              <a:xfrm>
                <a:off x="304800" y="1295622"/>
                <a:ext cx="8763000"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How about when we have more neurons? Pay attention to notations</a:t>
                </a:r>
              </a:p>
              <a:p>
                <a:r>
                  <a:rPr lang="en-US" sz="2200" dirty="0" smtClean="0">
                    <a:latin typeface="Times New Roman" panose="02020603050405020304" pitchFamily="18" charset="0"/>
                    <a:cs typeface="Times New Roman" panose="02020603050405020304" pitchFamily="18" charset="0"/>
                  </a:rPr>
                  <a:t>Let’s look at one layer</a:t>
                </a:r>
              </a:p>
              <a:p>
                <a:r>
                  <a:rPr lang="en-US" sz="2200" dirty="0" smtClean="0">
                    <a:latin typeface="Times New Roman" panose="02020603050405020304" pitchFamily="18" charset="0"/>
                    <a:cs typeface="Times New Roman" panose="02020603050405020304" pitchFamily="18" charset="0"/>
                  </a:rPr>
                  <a:t>Now Cost function of last layer will be: </a:t>
                </a:r>
              </a:p>
              <a:p>
                <a:r>
                  <a:rPr lang="en-US" sz="2200" dirty="0" smtClean="0">
                    <a:latin typeface="Times New Roman" panose="02020603050405020304" pitchFamily="18" charset="0"/>
                    <a:cs typeface="Times New Roman" panose="02020603050405020304" pitchFamily="18" charset="0"/>
                  </a:rPr>
                  <a:t>Now to make a better view, let’s call the weight from neuron k to </a:t>
                </a:r>
                <a:r>
                  <a:rPr lang="en-US" sz="2200" smtClean="0">
                    <a:latin typeface="Times New Roman" panose="02020603050405020304" pitchFamily="18" charset="0"/>
                    <a:cs typeface="Times New Roman" panose="02020603050405020304" pitchFamily="18" charset="0"/>
                  </a:rPr>
                  <a:t>neuron j: </a:t>
                </a:r>
                <a14:m>
                  <m:oMath xmlns:m="http://schemas.openxmlformats.org/officeDocument/2006/math">
                    <m:sSubSup>
                      <m:sSubSupPr>
                        <m:ctrlPr>
                          <a:rPr lang="en-US" sz="2400" i="1">
                            <a:latin typeface="Cambria Math" panose="02040503050406030204" pitchFamily="18" charset="0"/>
                          </a:rPr>
                        </m:ctrlPr>
                      </m:sSubSupPr>
                      <m:e>
                        <m:r>
                          <a:rPr lang="en-US" sz="2400" b="0" i="1" smtClean="0">
                            <a:solidFill>
                              <a:srgbClr val="008BAC"/>
                            </a:solidFill>
                            <a:latin typeface="Cambria Math" panose="02040503050406030204" pitchFamily="18" charset="0"/>
                          </a:rPr>
                          <m:t>𝑤</m:t>
                        </m:r>
                      </m:e>
                      <m:sub>
                        <m:r>
                          <a:rPr lang="en-US" sz="2400" i="1" smtClean="0">
                            <a:solidFill>
                              <a:srgbClr val="FFC000"/>
                            </a:solidFill>
                            <a:latin typeface="Cambria Math" panose="02040503050406030204" pitchFamily="18" charset="0"/>
                          </a:rPr>
                          <m:t>𝑗</m:t>
                        </m:r>
                        <m:r>
                          <a:rPr lang="en-US" sz="2400" b="0" i="1" smtClean="0">
                            <a:solidFill>
                              <a:srgbClr val="FFC000"/>
                            </a:solidFill>
                            <a:latin typeface="Cambria Math" panose="02040503050406030204" pitchFamily="18" charset="0"/>
                          </a:rPr>
                          <m:t>𝑘</m:t>
                        </m:r>
                      </m:sub>
                      <m:sup>
                        <m:d>
                          <m:dPr>
                            <m:ctrlPr>
                              <a:rPr lang="en-US" sz="2400" i="1" smtClean="0">
                                <a:solidFill>
                                  <a:srgbClr val="008BAC"/>
                                </a:solidFill>
                                <a:latin typeface="Cambria Math" panose="02040503050406030204" pitchFamily="18" charset="0"/>
                              </a:rPr>
                            </m:ctrlPr>
                          </m:dPr>
                          <m:e>
                            <m:r>
                              <a:rPr lang="en-US" sz="2400" i="1">
                                <a:solidFill>
                                  <a:srgbClr val="008BAC"/>
                                </a:solidFill>
                                <a:latin typeface="Cambria Math" panose="02040503050406030204" pitchFamily="18" charset="0"/>
                              </a:rPr>
                              <m:t>𝐿</m:t>
                            </m:r>
                          </m:e>
                        </m:d>
                      </m:sup>
                    </m:sSubSup>
                  </m:oMath>
                </a14:m>
                <a:endParaRPr lang="en-US" sz="2200" dirty="0">
                  <a:latin typeface="Times New Roman" panose="02020603050405020304" pitchFamily="18" charset="0"/>
                  <a:cs typeface="Times New Roman" panose="02020603050405020304" pitchFamily="18" charset="0"/>
                </a:endParaRPr>
              </a:p>
              <a:p>
                <a:endParaRPr lang="en-US" sz="2200" dirty="0" smtClean="0">
                  <a:latin typeface="Times New Roman" panose="02020603050405020304" pitchFamily="18" charset="0"/>
                  <a:cs typeface="Times New Roman" panose="02020603050405020304" pitchFamily="18" charset="0"/>
                </a:endParaRPr>
              </a:p>
            </p:txBody>
          </p:sp>
        </mc:Choice>
        <mc:Fallback xmlns="">
          <p:sp>
            <p:nvSpPr>
              <p:cNvPr id="41" name="Content Placeholder 2"/>
              <p:cNvSpPr txBox="1">
                <a:spLocks noRot="1" noChangeAspect="1" noMove="1" noResize="1" noEditPoints="1" noAdjustHandles="1" noChangeArrowheads="1" noChangeShapeType="1" noTextEdit="1"/>
              </p:cNvSpPr>
              <p:nvPr/>
            </p:nvSpPr>
            <p:spPr>
              <a:xfrm>
                <a:off x="304800" y="1295622"/>
                <a:ext cx="8763000" cy="5257577"/>
              </a:xfrm>
              <a:prstGeom prst="rect">
                <a:avLst/>
              </a:prstGeom>
              <a:blipFill>
                <a:blip r:embed="rId2"/>
                <a:stretch>
                  <a:fillRect l="-834" t="-812" r="-348"/>
                </a:stretch>
              </a:blipFill>
            </p:spPr>
            <p:txBody>
              <a:bodyPr/>
              <a:lstStyle/>
              <a:p>
                <a:r>
                  <a:rPr lang="en-US">
                    <a:noFill/>
                  </a:rPr>
                  <a:t> </a:t>
                </a:r>
              </a:p>
            </p:txBody>
          </p:sp>
        </mc:Fallback>
      </mc:AlternateContent>
      <p:sp>
        <p:nvSpPr>
          <p:cNvPr id="15" name="Oval 14"/>
          <p:cNvSpPr/>
          <p:nvPr/>
        </p:nvSpPr>
        <p:spPr>
          <a:xfrm>
            <a:off x="1021591" y="4284981"/>
            <a:ext cx="533400" cy="533400"/>
          </a:xfrm>
          <a:prstGeom prst="ellipse">
            <a:avLst/>
          </a:prstGeom>
          <a:solidFill>
            <a:schemeClr val="tx1">
              <a:lumMod val="75000"/>
              <a:lumOff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978384" y="4367622"/>
                <a:ext cx="6265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0.10</m:t>
                      </m:r>
                    </m:oMath>
                  </m:oMathPara>
                </a14:m>
                <a:endParaRPr lang="en-US" dirty="0">
                  <a:solidFill>
                    <a:schemeClr val="bg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978384" y="4367622"/>
                <a:ext cx="626577" cy="369332"/>
              </a:xfrm>
              <a:prstGeom prst="rect">
                <a:avLst/>
              </a:prstGeom>
              <a:blipFill>
                <a:blip r:embed="rId3"/>
                <a:stretch>
                  <a:fillRect/>
                </a:stretch>
              </a:blipFill>
            </p:spPr>
            <p:txBody>
              <a:bodyPr/>
              <a:lstStyle/>
              <a:p>
                <a:r>
                  <a:rPr lang="en-US">
                    <a:noFill/>
                  </a:rPr>
                  <a:t> </a:t>
                </a:r>
              </a:p>
            </p:txBody>
          </p:sp>
        </mc:Fallback>
      </mc:AlternateContent>
      <p:sp>
        <p:nvSpPr>
          <p:cNvPr id="17" name="Oval 16"/>
          <p:cNvSpPr/>
          <p:nvPr/>
        </p:nvSpPr>
        <p:spPr>
          <a:xfrm>
            <a:off x="1021591" y="5123308"/>
            <a:ext cx="533400" cy="533400"/>
          </a:xfrm>
          <a:prstGeom prst="ellipse">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978385" y="5205949"/>
                <a:ext cx="533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0.40</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978385" y="5205949"/>
                <a:ext cx="533400" cy="369332"/>
              </a:xfrm>
              <a:prstGeom prst="rect">
                <a:avLst/>
              </a:prstGeom>
              <a:blipFill>
                <a:blip r:embed="rId4"/>
                <a:stretch>
                  <a:fillRect r="-13636"/>
                </a:stretch>
              </a:blipFill>
            </p:spPr>
            <p:txBody>
              <a:bodyPr/>
              <a:lstStyle/>
              <a:p>
                <a:r>
                  <a:rPr lang="en-US">
                    <a:noFill/>
                  </a:rPr>
                  <a:t> </a:t>
                </a:r>
              </a:p>
            </p:txBody>
          </p:sp>
        </mc:Fallback>
      </mc:AlternateContent>
      <p:sp>
        <p:nvSpPr>
          <p:cNvPr id="19" name="Oval 18"/>
          <p:cNvSpPr/>
          <p:nvPr/>
        </p:nvSpPr>
        <p:spPr>
          <a:xfrm>
            <a:off x="1021591" y="5987183"/>
            <a:ext cx="533400" cy="53340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978385" y="6069824"/>
                <a:ext cx="533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0.81</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78385" y="6069824"/>
                <a:ext cx="533400" cy="369332"/>
              </a:xfrm>
              <a:prstGeom prst="rect">
                <a:avLst/>
              </a:prstGeom>
              <a:blipFill>
                <a:blip r:embed="rId5"/>
                <a:stretch>
                  <a:fillRect r="-13636"/>
                </a:stretch>
              </a:blipFill>
            </p:spPr>
            <p:txBody>
              <a:bodyPr/>
              <a:lstStyle/>
              <a:p>
                <a:r>
                  <a:rPr lang="en-US">
                    <a:noFill/>
                  </a:rPr>
                  <a:t> </a:t>
                </a:r>
              </a:p>
            </p:txBody>
          </p:sp>
        </mc:Fallback>
      </mc:AlternateContent>
      <p:sp>
        <p:nvSpPr>
          <p:cNvPr id="21" name="Oval 20"/>
          <p:cNvSpPr/>
          <p:nvPr/>
        </p:nvSpPr>
        <p:spPr>
          <a:xfrm>
            <a:off x="2514600" y="5390008"/>
            <a:ext cx="533400" cy="533400"/>
          </a:xfrm>
          <a:prstGeom prst="ellipse">
            <a:avLst/>
          </a:prstGeom>
          <a:solidFill>
            <a:schemeClr val="tx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2471394" y="5472649"/>
                <a:ext cx="533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0.40</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2471394" y="5472649"/>
                <a:ext cx="533400" cy="369332"/>
              </a:xfrm>
              <a:prstGeom prst="rect">
                <a:avLst/>
              </a:prstGeom>
              <a:blipFill>
                <a:blip r:embed="rId6"/>
                <a:stretch>
                  <a:fillRect r="-13636"/>
                </a:stretch>
              </a:blipFill>
            </p:spPr>
            <p:txBody>
              <a:bodyPr/>
              <a:lstStyle/>
              <a:p>
                <a:r>
                  <a:rPr lang="en-US">
                    <a:noFill/>
                  </a:rPr>
                  <a:t> </a:t>
                </a:r>
              </a:p>
            </p:txBody>
          </p:sp>
        </mc:Fallback>
      </mc:AlternateContent>
      <p:sp>
        <p:nvSpPr>
          <p:cNvPr id="23" name="Oval 22"/>
          <p:cNvSpPr/>
          <p:nvPr/>
        </p:nvSpPr>
        <p:spPr>
          <a:xfrm>
            <a:off x="2514600" y="4470254"/>
            <a:ext cx="533400" cy="53340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a:off x="2464630" y="4552895"/>
                <a:ext cx="533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0.81</m:t>
                      </m:r>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464630" y="4552895"/>
                <a:ext cx="533400" cy="369332"/>
              </a:xfrm>
              <a:prstGeom prst="rect">
                <a:avLst/>
              </a:prstGeom>
              <a:blipFill>
                <a:blip r:embed="rId7"/>
                <a:stretch>
                  <a:fillRect r="-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356809" y="4115763"/>
                <a:ext cx="848758" cy="440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0</m:t>
                          </m:r>
                        </m:sub>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sup>
                      </m:sSubSup>
                    </m:oMath>
                  </m:oMathPara>
                </a14:m>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356809" y="4115763"/>
                <a:ext cx="848758" cy="440249"/>
              </a:xfrm>
              <a:prstGeom prst="rect">
                <a:avLst/>
              </a:prstGeom>
              <a:blipFill>
                <a:blip r:embed="rId8"/>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p:cNvSpPr/>
              <p:nvPr/>
            </p:nvSpPr>
            <p:spPr>
              <a:xfrm>
                <a:off x="220247" y="5064774"/>
                <a:ext cx="848758" cy="440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1</m:t>
                          </m:r>
                        </m:sub>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sup>
                      </m:sSubSup>
                    </m:oMath>
                  </m:oMathPara>
                </a14:m>
                <a:endParaRPr lang="en-US" dirty="0"/>
              </a:p>
            </p:txBody>
          </p:sp>
        </mc:Choice>
        <mc:Fallback xmlns="">
          <p:sp>
            <p:nvSpPr>
              <p:cNvPr id="37" name="Rectangle 36"/>
              <p:cNvSpPr>
                <a:spLocks noRot="1" noChangeAspect="1" noMove="1" noResize="1" noEditPoints="1" noAdjustHandles="1" noChangeArrowheads="1" noChangeShapeType="1" noTextEdit="1"/>
              </p:cNvSpPr>
              <p:nvPr/>
            </p:nvSpPr>
            <p:spPr>
              <a:xfrm>
                <a:off x="220247" y="5064774"/>
                <a:ext cx="848758" cy="440249"/>
              </a:xfrm>
              <a:prstGeom prst="rect">
                <a:avLst/>
              </a:prstGeom>
              <a:blipFill>
                <a:blip r:embed="rId9"/>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p:cNvSpPr/>
              <p:nvPr/>
            </p:nvSpPr>
            <p:spPr>
              <a:xfrm>
                <a:off x="254869" y="6013785"/>
                <a:ext cx="848758" cy="440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2</m:t>
                          </m:r>
                        </m:sub>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sup>
                      </m:sSubSup>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254869" y="6013785"/>
                <a:ext cx="848758" cy="440249"/>
              </a:xfrm>
              <a:prstGeom prst="rect">
                <a:avLst/>
              </a:prstGeom>
              <a:blipFill>
                <a:blip r:embed="rId10"/>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3043540" y="4484888"/>
                <a:ext cx="629147" cy="440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0</m:t>
                          </m:r>
                        </m:sub>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bSup>
                    </m:oMath>
                  </m:oMathPara>
                </a14:m>
                <a:endParaRPr lang="en-US" dirty="0"/>
              </a:p>
            </p:txBody>
          </p:sp>
        </mc:Choice>
        <mc:Fallback xmlns="">
          <p:sp>
            <p:nvSpPr>
              <p:cNvPr id="39" name="Rectangle 38"/>
              <p:cNvSpPr>
                <a:spLocks noRot="1" noChangeAspect="1" noMove="1" noResize="1" noEditPoints="1" noAdjustHandles="1" noChangeArrowheads="1" noChangeShapeType="1" noTextEdit="1"/>
              </p:cNvSpPr>
              <p:nvPr/>
            </p:nvSpPr>
            <p:spPr>
              <a:xfrm>
                <a:off x="3043540" y="4484888"/>
                <a:ext cx="629147" cy="440249"/>
              </a:xfrm>
              <a:prstGeom prst="rect">
                <a:avLst/>
              </a:prstGeom>
              <a:blipFill>
                <a:blip r:embed="rId11"/>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2998030" y="5401732"/>
                <a:ext cx="629147" cy="440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1</m:t>
                          </m:r>
                        </m:sub>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bSup>
                    </m:oMath>
                  </m:oMathPara>
                </a14:m>
                <a:endParaRPr lang="en-US" dirty="0"/>
              </a:p>
            </p:txBody>
          </p:sp>
        </mc:Choice>
        <mc:Fallback xmlns="">
          <p:sp>
            <p:nvSpPr>
              <p:cNvPr id="40" name="Rectangle 39"/>
              <p:cNvSpPr>
                <a:spLocks noRot="1" noChangeAspect="1" noMove="1" noResize="1" noEditPoints="1" noAdjustHandles="1" noChangeArrowheads="1" noChangeShapeType="1" noTextEdit="1"/>
              </p:cNvSpPr>
              <p:nvPr/>
            </p:nvSpPr>
            <p:spPr>
              <a:xfrm>
                <a:off x="2998030" y="5401732"/>
                <a:ext cx="629147" cy="440249"/>
              </a:xfrm>
              <a:prstGeom prst="rect">
                <a:avLst/>
              </a:prstGeom>
              <a:blipFill>
                <a:blip r:embed="rId12"/>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216647" y="5072429"/>
                <a:ext cx="848758" cy="440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𝑘</m:t>
                          </m:r>
                        </m:sub>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−1)</m:t>
                          </m:r>
                        </m:sup>
                      </m:sSubSup>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216647" y="5072429"/>
                <a:ext cx="848758" cy="440249"/>
              </a:xfrm>
              <a:prstGeom prst="rect">
                <a:avLst/>
              </a:prstGeom>
              <a:blipFill>
                <a:blip r:embed="rId13"/>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054764" y="4476638"/>
                <a:ext cx="629147" cy="4762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sup>
                      </m:sSubSup>
                    </m:oMath>
                  </m:oMathPara>
                </a14:m>
                <a:endParaRPr lang="en-US" dirty="0"/>
              </a:p>
            </p:txBody>
          </p:sp>
        </mc:Choice>
        <mc:Fallback xmlns="">
          <p:sp>
            <p:nvSpPr>
              <p:cNvPr id="43" name="Rectangle 42"/>
              <p:cNvSpPr>
                <a:spLocks noRot="1" noChangeAspect="1" noMove="1" noResize="1" noEditPoints="1" noAdjustHandles="1" noChangeArrowheads="1" noChangeShapeType="1" noTextEdit="1"/>
              </p:cNvSpPr>
              <p:nvPr/>
            </p:nvSpPr>
            <p:spPr>
              <a:xfrm>
                <a:off x="3054764" y="4476638"/>
                <a:ext cx="629147" cy="476221"/>
              </a:xfrm>
              <a:prstGeom prst="rect">
                <a:avLst/>
              </a:prstGeom>
              <a:blipFill>
                <a:blip r:embed="rId14"/>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5181600" y="1981200"/>
                <a:ext cx="2438400" cy="9018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C00000"/>
                              </a:solidFill>
                              <a:latin typeface="Cambria Math" panose="02040503050406030204" pitchFamily="18" charset="0"/>
                              <a:cs typeface="Times New Roman" panose="02020603050405020304" pitchFamily="18" charset="0"/>
                            </a:rPr>
                          </m:ctrlPr>
                        </m:sSubPr>
                        <m:e>
                          <m:r>
                            <a:rPr lang="en-US" b="0" i="1" smtClean="0">
                              <a:solidFill>
                                <a:srgbClr val="C00000"/>
                              </a:solidFill>
                              <a:latin typeface="Cambria Math" panose="02040503050406030204" pitchFamily="18" charset="0"/>
                              <a:cs typeface="Times New Roman" panose="02020603050405020304" pitchFamily="18" charset="0"/>
                            </a:rPr>
                            <m:t>𝐶</m:t>
                          </m:r>
                        </m:e>
                        <m:sub>
                          <m:r>
                            <a:rPr lang="en-US" b="0" i="1" smtClean="0">
                              <a:solidFill>
                                <a:srgbClr val="C00000"/>
                              </a:solidFill>
                              <a:latin typeface="Cambria Math" panose="02040503050406030204" pitchFamily="18" charset="0"/>
                              <a:cs typeface="Times New Roman" panose="02020603050405020304" pitchFamily="18" charset="0"/>
                            </a:rPr>
                            <m:t>0</m:t>
                          </m:r>
                        </m:sub>
                      </m:sSub>
                      <m:r>
                        <a:rPr lang="en-US" b="0" i="1" smtClean="0">
                          <a:latin typeface="Cambria Math" panose="02040503050406030204" pitchFamily="18" charset="0"/>
                          <a:cs typeface="Times New Roman" panose="02020603050405020304" pitchFamily="18" charset="0"/>
                        </a:rPr>
                        <m:t>=</m:t>
                      </m:r>
                      <m:nary>
                        <m:naryPr>
                          <m:chr m:val="∑"/>
                          <m:ctrlPr>
                            <a:rPr lang="en-US" i="1">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=0</m:t>
                          </m:r>
                        </m:sub>
                        <m:sup>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𝐿</m:t>
                              </m:r>
                            </m:sub>
                          </m:sSub>
                          <m:r>
                            <a:rPr lang="en-US" i="1">
                              <a:latin typeface="Cambria Math" panose="02040503050406030204" pitchFamily="18" charset="0"/>
                              <a:ea typeface="Cambria Math" panose="02040503050406030204" pitchFamily="18" charset="0"/>
                            </a:rPr>
                            <m:t>−1</m:t>
                          </m:r>
                        </m:sup>
                        <m:e>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𝑗</m:t>
                              </m:r>
                            </m:sub>
                            <m:sup>
                              <m:d>
                                <m:dPr>
                                  <m:ctrlPr>
                                    <a:rPr lang="en-US" i="1">
                                      <a:latin typeface="Cambria Math" panose="02040503050406030204" pitchFamily="18" charset="0"/>
                                    </a:rPr>
                                  </m:ctrlPr>
                                </m:dPr>
                                <m:e>
                                  <m:r>
                                    <a:rPr lang="en-US" i="1">
                                      <a:latin typeface="Cambria Math" panose="02040503050406030204" pitchFamily="18" charset="0"/>
                                    </a:rPr>
                                    <m:t>𝐿</m:t>
                                  </m:r>
                                </m:e>
                              </m:d>
                            </m:sup>
                          </m:sSubSup>
                          <m:r>
                            <a:rPr lang="en-US" b="0" i="1" smtClean="0">
                              <a:latin typeface="Cambria Math" panose="02040503050406030204" pitchFamily="18" charset="0"/>
                            </a:rPr>
                            <m:t>−</m:t>
                          </m:r>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𝑦</m:t>
                              </m:r>
                            </m:e>
                            <m:sub>
                              <m:r>
                                <a:rPr lang="en-US" b="0" i="1" smtClean="0">
                                  <a:solidFill>
                                    <a:srgbClr val="FFC000"/>
                                  </a:solidFill>
                                  <a:latin typeface="Cambria Math" panose="02040503050406030204" pitchFamily="18" charset="0"/>
                                </a:rPr>
                                <m:t>𝑗</m:t>
                              </m:r>
                            </m:sub>
                          </m:sSub>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m:t>
                              </m:r>
                            </m:e>
                            <m:sup>
                              <m:r>
                                <a:rPr lang="en-US" b="0" i="1" smtClean="0">
                                  <a:solidFill>
                                    <a:schemeClr val="tx1"/>
                                  </a:solidFill>
                                  <a:latin typeface="Cambria Math" panose="02040503050406030204" pitchFamily="18" charset="0"/>
                                </a:rPr>
                                <m:t>2</m:t>
                              </m:r>
                            </m:sup>
                          </m:sSup>
                          <m:r>
                            <a:rPr lang="en-US" i="1" smtClean="0">
                              <a:latin typeface="Cambria Math" panose="02040503050406030204" pitchFamily="18" charset="0"/>
                              <a:cs typeface="Times New Roman" panose="02020603050405020304" pitchFamily="18" charset="0"/>
                            </a:rPr>
                            <m:t> </m:t>
                          </m:r>
                        </m:e>
                      </m:nary>
                    </m:oMath>
                  </m:oMathPara>
                </a14:m>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5181600" y="1981200"/>
                <a:ext cx="2438400" cy="90185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3857149" y="3420226"/>
                <a:ext cx="5146936" cy="47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00B050"/>
                              </a:solidFill>
                              <a:latin typeface="Cambria Math" panose="02040503050406030204" pitchFamily="18" charset="0"/>
                              <a:cs typeface="Times New Roman" panose="02020603050405020304" pitchFamily="18" charset="0"/>
                            </a:rPr>
                          </m:ctrlPr>
                        </m:sSubSupPr>
                        <m:e>
                          <m:r>
                            <a:rPr lang="en-US" b="0" i="1" smtClean="0">
                              <a:solidFill>
                                <a:srgbClr val="00B050"/>
                              </a:solidFill>
                              <a:latin typeface="Cambria Math" panose="02040503050406030204" pitchFamily="18" charset="0"/>
                              <a:cs typeface="Times New Roman" panose="02020603050405020304" pitchFamily="18" charset="0"/>
                            </a:rPr>
                            <m:t>𝑧</m:t>
                          </m:r>
                        </m:e>
                        <m:sub>
                          <m:r>
                            <a:rPr lang="en-US" b="0" i="1" smtClean="0">
                              <a:solidFill>
                                <a:srgbClr val="00B050"/>
                              </a:solidFill>
                              <a:latin typeface="Cambria Math" panose="02040503050406030204" pitchFamily="18" charset="0"/>
                              <a:cs typeface="Times New Roman" panose="02020603050405020304" pitchFamily="18" charset="0"/>
                            </a:rPr>
                            <m:t>𝑗</m:t>
                          </m:r>
                        </m:sub>
                        <m:sup>
                          <m:r>
                            <a:rPr lang="en-US" b="0" i="1" smtClean="0">
                              <a:solidFill>
                                <a:srgbClr val="00B050"/>
                              </a:solidFill>
                              <a:latin typeface="Cambria Math" panose="02040503050406030204" pitchFamily="18" charset="0"/>
                              <a:cs typeface="Times New Roman" panose="02020603050405020304" pitchFamily="18" charset="0"/>
                            </a:rPr>
                            <m:t>(</m:t>
                          </m:r>
                          <m:r>
                            <a:rPr lang="en-US" b="0" i="1" smtClean="0">
                              <a:solidFill>
                                <a:srgbClr val="00B050"/>
                              </a:solidFill>
                              <a:latin typeface="Cambria Math" panose="02040503050406030204" pitchFamily="18" charset="0"/>
                              <a:cs typeface="Times New Roman" panose="02020603050405020304" pitchFamily="18" charset="0"/>
                            </a:rPr>
                            <m:t>𝐿</m:t>
                          </m:r>
                          <m:r>
                            <a:rPr lang="en-US" b="0" i="1" smtClean="0">
                              <a:solidFill>
                                <a:srgbClr val="00B050"/>
                              </a:solidFill>
                              <a:latin typeface="Cambria Math" panose="02040503050406030204" pitchFamily="18" charset="0"/>
                              <a:cs typeface="Times New Roman" panose="02020603050405020304" pitchFamily="18" charset="0"/>
                            </a:rPr>
                            <m:t>)</m:t>
                          </m:r>
                        </m:sup>
                      </m:sSubSup>
                      <m:r>
                        <a:rPr lang="en-US" b="0" i="1" smtClean="0">
                          <a:solidFill>
                            <a:schemeClr val="tx1"/>
                          </a:solidFill>
                          <a:latin typeface="Cambria Math" panose="02040503050406030204" pitchFamily="18" charset="0"/>
                          <a:cs typeface="Times New Roman" panose="02020603050405020304" pitchFamily="18" charset="0"/>
                        </a:rPr>
                        <m:t>=</m:t>
                      </m:r>
                      <m:sSubSup>
                        <m:sSubSupPr>
                          <m:ctrlPr>
                            <a:rPr lang="en-US" b="0" i="1" smtClean="0">
                              <a:solidFill>
                                <a:srgbClr val="008BAC"/>
                              </a:solidFill>
                              <a:latin typeface="Cambria Math" panose="02040503050406030204" pitchFamily="18" charset="0"/>
                              <a:cs typeface="Times New Roman" panose="02020603050405020304" pitchFamily="18" charset="0"/>
                            </a:rPr>
                          </m:ctrlPr>
                        </m:sSubSupPr>
                        <m:e>
                          <m:r>
                            <a:rPr lang="en-US" b="0" i="1" smtClean="0">
                              <a:solidFill>
                                <a:srgbClr val="008BAC"/>
                              </a:solidFill>
                              <a:latin typeface="Cambria Math" panose="02040503050406030204" pitchFamily="18" charset="0"/>
                              <a:cs typeface="Times New Roman" panose="02020603050405020304" pitchFamily="18" charset="0"/>
                            </a:rPr>
                            <m:t>𝑤</m:t>
                          </m:r>
                        </m:e>
                        <m:sub>
                          <m:r>
                            <a:rPr lang="en-US" b="0" i="1" smtClean="0">
                              <a:solidFill>
                                <a:srgbClr val="008BAC"/>
                              </a:solidFill>
                              <a:latin typeface="Cambria Math" panose="02040503050406030204" pitchFamily="18" charset="0"/>
                              <a:cs typeface="Times New Roman" panose="02020603050405020304" pitchFamily="18" charset="0"/>
                            </a:rPr>
                            <m:t>𝑗</m:t>
                          </m:r>
                          <m:r>
                            <a:rPr lang="en-US" b="0" i="1" smtClean="0">
                              <a:solidFill>
                                <a:srgbClr val="008BAC"/>
                              </a:solidFill>
                              <a:latin typeface="Cambria Math" panose="02040503050406030204" pitchFamily="18" charset="0"/>
                              <a:cs typeface="Times New Roman" panose="02020603050405020304" pitchFamily="18" charset="0"/>
                            </a:rPr>
                            <m:t>0</m:t>
                          </m:r>
                        </m:sub>
                        <m:sup>
                          <m:r>
                            <a:rPr lang="en-US" b="0" i="1" smtClean="0">
                              <a:solidFill>
                                <a:srgbClr val="008BAC"/>
                              </a:solidFill>
                              <a:latin typeface="Cambria Math" panose="02040503050406030204" pitchFamily="18" charset="0"/>
                              <a:cs typeface="Times New Roman" panose="02020603050405020304" pitchFamily="18" charset="0"/>
                            </a:rPr>
                            <m:t>(</m:t>
                          </m:r>
                          <m:r>
                            <a:rPr lang="en-US" b="0" i="1" smtClean="0">
                              <a:solidFill>
                                <a:srgbClr val="008BAC"/>
                              </a:solidFill>
                              <a:latin typeface="Cambria Math" panose="02040503050406030204" pitchFamily="18" charset="0"/>
                              <a:cs typeface="Times New Roman" panose="02020603050405020304" pitchFamily="18" charset="0"/>
                            </a:rPr>
                            <m:t>𝐿</m:t>
                          </m:r>
                          <m:r>
                            <a:rPr lang="en-US" b="0" i="1" smtClean="0">
                              <a:solidFill>
                                <a:srgbClr val="008BAC"/>
                              </a:solidFill>
                              <a:latin typeface="Cambria Math" panose="02040503050406030204" pitchFamily="18" charset="0"/>
                              <a:cs typeface="Times New Roman" panose="02020603050405020304" pitchFamily="18" charset="0"/>
                            </a:rPr>
                            <m:t>)</m:t>
                          </m:r>
                        </m:sup>
                      </m:sSubSup>
                      <m:sSubSup>
                        <m:sSubSupPr>
                          <m:ctrlPr>
                            <a:rPr lang="en-US" b="0" i="1" smtClean="0">
                              <a:solidFill>
                                <a:schemeClr val="tx1"/>
                              </a:solidFill>
                              <a:latin typeface="Cambria Math" panose="02040503050406030204" pitchFamily="18" charset="0"/>
                              <a:cs typeface="Times New Roman" panose="02020603050405020304" pitchFamily="18" charset="0"/>
                            </a:rPr>
                          </m:ctrlPr>
                        </m:sSubSupPr>
                        <m:e>
                          <m:r>
                            <a:rPr lang="en-US" b="0" i="1" smtClean="0">
                              <a:solidFill>
                                <a:schemeClr val="tx1"/>
                              </a:solidFill>
                              <a:latin typeface="Cambria Math" panose="02040503050406030204" pitchFamily="18" charset="0"/>
                              <a:cs typeface="Times New Roman" panose="02020603050405020304" pitchFamily="18" charset="0"/>
                            </a:rPr>
                            <m:t>𝑎</m:t>
                          </m:r>
                        </m:e>
                        <m:sub>
                          <m:r>
                            <a:rPr lang="en-US" b="0" i="1" smtClean="0">
                              <a:solidFill>
                                <a:schemeClr val="tx1"/>
                              </a:solidFill>
                              <a:latin typeface="Cambria Math" panose="02040503050406030204" pitchFamily="18" charset="0"/>
                              <a:cs typeface="Times New Roman" panose="02020603050405020304" pitchFamily="18" charset="0"/>
                            </a:rPr>
                            <m:t>0</m:t>
                          </m:r>
                        </m:sub>
                        <m:sup>
                          <m:r>
                            <a:rPr lang="en-US" b="0" i="1" smtClean="0">
                              <a:solidFill>
                                <a:schemeClr val="tx1"/>
                              </a:solidFill>
                              <a:latin typeface="Cambria Math" panose="02040503050406030204" pitchFamily="18" charset="0"/>
                              <a:cs typeface="Times New Roman" panose="02020603050405020304" pitchFamily="18" charset="0"/>
                            </a:rPr>
                            <m:t>(</m:t>
                          </m:r>
                          <m:r>
                            <a:rPr lang="en-US" b="0" i="1" smtClean="0">
                              <a:solidFill>
                                <a:schemeClr val="tx1"/>
                              </a:solidFill>
                              <a:latin typeface="Cambria Math" panose="02040503050406030204" pitchFamily="18" charset="0"/>
                              <a:cs typeface="Times New Roman" panose="02020603050405020304" pitchFamily="18" charset="0"/>
                            </a:rPr>
                            <m:t>𝐿</m:t>
                          </m:r>
                          <m:r>
                            <a:rPr lang="en-US" b="0" i="1" smtClean="0">
                              <a:solidFill>
                                <a:schemeClr val="tx1"/>
                              </a:solidFill>
                              <a:latin typeface="Cambria Math" panose="02040503050406030204" pitchFamily="18" charset="0"/>
                              <a:cs typeface="Times New Roman" panose="02020603050405020304" pitchFamily="18" charset="0"/>
                            </a:rPr>
                            <m:t>−1)</m:t>
                          </m:r>
                        </m:sup>
                      </m:sSubSup>
                      <m:r>
                        <a:rPr lang="en-US" b="0" i="1" smtClean="0">
                          <a:solidFill>
                            <a:schemeClr val="tx1"/>
                          </a:solidFill>
                          <a:latin typeface="Cambria Math" panose="02040503050406030204" pitchFamily="18" charset="0"/>
                          <a:cs typeface="Times New Roman" panose="02020603050405020304" pitchFamily="18" charset="0"/>
                        </a:rPr>
                        <m:t>+</m:t>
                      </m:r>
                      <m:sSubSup>
                        <m:sSubSupPr>
                          <m:ctrlPr>
                            <a:rPr lang="en-US" i="1">
                              <a:solidFill>
                                <a:srgbClr val="008BAC"/>
                              </a:solidFill>
                              <a:latin typeface="Cambria Math" panose="02040503050406030204" pitchFamily="18" charset="0"/>
                              <a:cs typeface="Times New Roman" panose="02020603050405020304" pitchFamily="18" charset="0"/>
                            </a:rPr>
                          </m:ctrlPr>
                        </m:sSubSupPr>
                        <m:e>
                          <m:r>
                            <a:rPr lang="en-US" i="1">
                              <a:solidFill>
                                <a:srgbClr val="008BAC"/>
                              </a:solidFill>
                              <a:latin typeface="Cambria Math" panose="02040503050406030204" pitchFamily="18" charset="0"/>
                              <a:cs typeface="Times New Roman" panose="02020603050405020304" pitchFamily="18" charset="0"/>
                            </a:rPr>
                            <m:t>𝑤</m:t>
                          </m:r>
                        </m:e>
                        <m:sub>
                          <m:r>
                            <a:rPr lang="en-US" i="1">
                              <a:solidFill>
                                <a:srgbClr val="008BAC"/>
                              </a:solidFill>
                              <a:latin typeface="Cambria Math" panose="02040503050406030204" pitchFamily="18" charset="0"/>
                              <a:cs typeface="Times New Roman" panose="02020603050405020304" pitchFamily="18" charset="0"/>
                            </a:rPr>
                            <m:t>𝑗</m:t>
                          </m:r>
                          <m:r>
                            <a:rPr lang="en-US" b="0" i="1" smtClean="0">
                              <a:solidFill>
                                <a:srgbClr val="008BAC"/>
                              </a:solidFill>
                              <a:latin typeface="Cambria Math" panose="02040503050406030204" pitchFamily="18" charset="0"/>
                              <a:cs typeface="Times New Roman" panose="02020603050405020304" pitchFamily="18" charset="0"/>
                            </a:rPr>
                            <m:t>1</m:t>
                          </m:r>
                        </m:sub>
                        <m:sup>
                          <m:r>
                            <a:rPr lang="en-US" i="1">
                              <a:solidFill>
                                <a:srgbClr val="008BAC"/>
                              </a:solidFill>
                              <a:latin typeface="Cambria Math" panose="02040503050406030204" pitchFamily="18" charset="0"/>
                              <a:cs typeface="Times New Roman" panose="02020603050405020304" pitchFamily="18" charset="0"/>
                            </a:rPr>
                            <m:t>(</m:t>
                          </m:r>
                          <m:r>
                            <a:rPr lang="en-US" i="1">
                              <a:solidFill>
                                <a:srgbClr val="008BAC"/>
                              </a:solidFill>
                              <a:latin typeface="Cambria Math" panose="02040503050406030204" pitchFamily="18" charset="0"/>
                              <a:cs typeface="Times New Roman" panose="02020603050405020304" pitchFamily="18" charset="0"/>
                            </a:rPr>
                            <m:t>𝐿</m:t>
                          </m:r>
                          <m:r>
                            <a:rPr lang="en-US" i="1">
                              <a:solidFill>
                                <a:srgbClr val="008BAC"/>
                              </a:solidFill>
                              <a:latin typeface="Cambria Math" panose="02040503050406030204" pitchFamily="18" charset="0"/>
                              <a:cs typeface="Times New Roman" panose="02020603050405020304" pitchFamily="18" charset="0"/>
                            </a:rPr>
                            <m:t>)</m:t>
                          </m:r>
                        </m:sup>
                      </m:sSubSup>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𝐿</m:t>
                          </m:r>
                          <m:r>
                            <a:rPr lang="en-US" i="1">
                              <a:latin typeface="Cambria Math" panose="02040503050406030204" pitchFamily="18" charset="0"/>
                              <a:cs typeface="Times New Roman" panose="02020603050405020304" pitchFamily="18" charset="0"/>
                            </a:rPr>
                            <m:t>−1)</m:t>
                          </m:r>
                        </m:sup>
                      </m:sSubSup>
                      <m:r>
                        <a:rPr lang="en-US" b="0" i="1" smtClean="0">
                          <a:latin typeface="Cambria Math" panose="02040503050406030204" pitchFamily="18" charset="0"/>
                          <a:cs typeface="Times New Roman" panose="02020603050405020304" pitchFamily="18" charset="0"/>
                        </a:rPr>
                        <m:t>+</m:t>
                      </m:r>
                      <m:sSubSup>
                        <m:sSubSupPr>
                          <m:ctrlPr>
                            <a:rPr lang="en-US" i="1">
                              <a:solidFill>
                                <a:srgbClr val="008BAC"/>
                              </a:solidFill>
                              <a:latin typeface="Cambria Math" panose="02040503050406030204" pitchFamily="18" charset="0"/>
                              <a:cs typeface="Times New Roman" panose="02020603050405020304" pitchFamily="18" charset="0"/>
                            </a:rPr>
                          </m:ctrlPr>
                        </m:sSubSupPr>
                        <m:e>
                          <m:r>
                            <a:rPr lang="en-US" i="1">
                              <a:solidFill>
                                <a:srgbClr val="008BAC"/>
                              </a:solidFill>
                              <a:latin typeface="Cambria Math" panose="02040503050406030204" pitchFamily="18" charset="0"/>
                              <a:cs typeface="Times New Roman" panose="02020603050405020304" pitchFamily="18" charset="0"/>
                            </a:rPr>
                            <m:t>𝑤</m:t>
                          </m:r>
                        </m:e>
                        <m:sub>
                          <m:r>
                            <a:rPr lang="en-US" i="1">
                              <a:solidFill>
                                <a:srgbClr val="008BAC"/>
                              </a:solidFill>
                              <a:latin typeface="Cambria Math" panose="02040503050406030204" pitchFamily="18" charset="0"/>
                              <a:cs typeface="Times New Roman" panose="02020603050405020304" pitchFamily="18" charset="0"/>
                            </a:rPr>
                            <m:t>𝑗</m:t>
                          </m:r>
                          <m:r>
                            <a:rPr lang="en-US" b="0" i="1" smtClean="0">
                              <a:solidFill>
                                <a:srgbClr val="008BAC"/>
                              </a:solidFill>
                              <a:latin typeface="Cambria Math" panose="02040503050406030204" pitchFamily="18" charset="0"/>
                              <a:cs typeface="Times New Roman" panose="02020603050405020304" pitchFamily="18" charset="0"/>
                            </a:rPr>
                            <m:t>2</m:t>
                          </m:r>
                        </m:sub>
                        <m:sup>
                          <m:r>
                            <a:rPr lang="en-US" i="1">
                              <a:solidFill>
                                <a:srgbClr val="008BAC"/>
                              </a:solidFill>
                              <a:latin typeface="Cambria Math" panose="02040503050406030204" pitchFamily="18" charset="0"/>
                              <a:cs typeface="Times New Roman" panose="02020603050405020304" pitchFamily="18" charset="0"/>
                            </a:rPr>
                            <m:t>(</m:t>
                          </m:r>
                          <m:r>
                            <a:rPr lang="en-US" i="1">
                              <a:solidFill>
                                <a:srgbClr val="008BAC"/>
                              </a:solidFill>
                              <a:latin typeface="Cambria Math" panose="02040503050406030204" pitchFamily="18" charset="0"/>
                              <a:cs typeface="Times New Roman" panose="02020603050405020304" pitchFamily="18" charset="0"/>
                            </a:rPr>
                            <m:t>𝐿</m:t>
                          </m:r>
                          <m:r>
                            <a:rPr lang="en-US" i="1">
                              <a:solidFill>
                                <a:srgbClr val="008BAC"/>
                              </a:solidFill>
                              <a:latin typeface="Cambria Math" panose="02040503050406030204" pitchFamily="18" charset="0"/>
                              <a:cs typeface="Times New Roman" panose="02020603050405020304" pitchFamily="18" charset="0"/>
                            </a:rPr>
                            <m:t>)</m:t>
                          </m:r>
                        </m:sup>
                      </m:sSubSup>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cs typeface="Times New Roman" panose="02020603050405020304" pitchFamily="18" charset="0"/>
                            </a:rPr>
                            <m:t>2</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𝐿</m:t>
                          </m:r>
                          <m:r>
                            <a:rPr lang="en-US" i="1">
                              <a:latin typeface="Cambria Math" panose="02040503050406030204" pitchFamily="18" charset="0"/>
                              <a:cs typeface="Times New Roman" panose="02020603050405020304" pitchFamily="18" charset="0"/>
                            </a:rPr>
                            <m:t>−1)</m:t>
                          </m:r>
                        </m:sup>
                      </m:sSubSup>
                      <m:r>
                        <a:rPr lang="en-US" b="0" i="1" smtClean="0">
                          <a:latin typeface="Cambria Math" panose="02040503050406030204" pitchFamily="18" charset="0"/>
                          <a:cs typeface="Times New Roman" panose="02020603050405020304" pitchFamily="18" charset="0"/>
                        </a:rPr>
                        <m:t>+</m:t>
                      </m:r>
                      <m:sSubSup>
                        <m:sSubSupPr>
                          <m:ctrlPr>
                            <a:rPr lang="en-US" b="0" i="1" smtClean="0">
                              <a:solidFill>
                                <a:srgbClr val="C00000"/>
                              </a:solidFill>
                              <a:latin typeface="Cambria Math" panose="02040503050406030204" pitchFamily="18" charset="0"/>
                              <a:cs typeface="Times New Roman" panose="02020603050405020304" pitchFamily="18" charset="0"/>
                            </a:rPr>
                          </m:ctrlPr>
                        </m:sSubSupPr>
                        <m:e>
                          <m:r>
                            <a:rPr lang="en-US" b="0" i="1" smtClean="0">
                              <a:solidFill>
                                <a:srgbClr val="C00000"/>
                              </a:solidFill>
                              <a:latin typeface="Cambria Math" panose="02040503050406030204" pitchFamily="18" charset="0"/>
                              <a:cs typeface="Times New Roman" panose="02020603050405020304" pitchFamily="18" charset="0"/>
                            </a:rPr>
                            <m:t>𝑏</m:t>
                          </m:r>
                        </m:e>
                        <m:sub>
                          <m:r>
                            <a:rPr lang="en-US" b="0" i="1" smtClean="0">
                              <a:solidFill>
                                <a:srgbClr val="C00000"/>
                              </a:solidFill>
                              <a:latin typeface="Cambria Math" panose="02040503050406030204" pitchFamily="18" charset="0"/>
                              <a:cs typeface="Times New Roman" panose="02020603050405020304" pitchFamily="18" charset="0"/>
                            </a:rPr>
                            <m:t>𝑗</m:t>
                          </m:r>
                        </m:sub>
                        <m:sup>
                          <m:r>
                            <a:rPr lang="en-US" b="0" i="1" smtClean="0">
                              <a:solidFill>
                                <a:srgbClr val="C00000"/>
                              </a:solidFill>
                              <a:latin typeface="Cambria Math" panose="02040503050406030204" pitchFamily="18" charset="0"/>
                              <a:cs typeface="Times New Roman" panose="02020603050405020304" pitchFamily="18" charset="0"/>
                            </a:rPr>
                            <m:t>(</m:t>
                          </m:r>
                          <m:r>
                            <a:rPr lang="en-US" b="0" i="1" smtClean="0">
                              <a:solidFill>
                                <a:srgbClr val="C00000"/>
                              </a:solidFill>
                              <a:latin typeface="Cambria Math" panose="02040503050406030204" pitchFamily="18" charset="0"/>
                              <a:cs typeface="Times New Roman" panose="02020603050405020304" pitchFamily="18" charset="0"/>
                            </a:rPr>
                            <m:t>𝐿</m:t>
                          </m:r>
                          <m:r>
                            <a:rPr lang="en-US" b="0" i="1" smtClean="0">
                              <a:solidFill>
                                <a:srgbClr val="C00000"/>
                              </a:solidFill>
                              <a:latin typeface="Cambria Math" panose="02040503050406030204" pitchFamily="18" charset="0"/>
                              <a:cs typeface="Times New Roman" panose="02020603050405020304" pitchFamily="18" charset="0"/>
                            </a:rPr>
                            <m:t>)</m:t>
                          </m:r>
                        </m:sup>
                      </m:sSubSup>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3857149" y="3420226"/>
                <a:ext cx="5146936" cy="476221"/>
              </a:xfrm>
              <a:prstGeom prst="rect">
                <a:avLst/>
              </a:prstGeom>
              <a:blipFill>
                <a:blip r:embed="rId16"/>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093910" y="3925181"/>
                <a:ext cx="2526090" cy="47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cs typeface="Times New Roman" panose="02020603050405020304" pitchFamily="18" charset="0"/>
                            </a:rPr>
                          </m:ctrlPr>
                        </m:sSubSupPr>
                        <m:e>
                          <m:r>
                            <a:rPr lang="en-US" b="0" i="1" smtClean="0">
                              <a:solidFill>
                                <a:schemeClr val="tx1"/>
                              </a:solidFill>
                              <a:latin typeface="Cambria Math" panose="02040503050406030204" pitchFamily="18" charset="0"/>
                              <a:cs typeface="Times New Roman" panose="02020603050405020304" pitchFamily="18" charset="0"/>
                            </a:rPr>
                            <m:t>𝑎</m:t>
                          </m:r>
                        </m:e>
                        <m:sub>
                          <m:r>
                            <a:rPr lang="en-US" b="0" i="1" smtClean="0">
                              <a:solidFill>
                                <a:schemeClr val="tx1"/>
                              </a:solidFill>
                              <a:latin typeface="Cambria Math" panose="02040503050406030204" pitchFamily="18" charset="0"/>
                              <a:cs typeface="Times New Roman" panose="02020603050405020304" pitchFamily="18" charset="0"/>
                            </a:rPr>
                            <m:t>𝑗</m:t>
                          </m:r>
                        </m:sub>
                        <m:sup>
                          <m:r>
                            <a:rPr lang="en-US" b="0" i="1" smtClean="0">
                              <a:solidFill>
                                <a:schemeClr val="tx1"/>
                              </a:solidFill>
                              <a:latin typeface="Cambria Math" panose="02040503050406030204" pitchFamily="18" charset="0"/>
                              <a:cs typeface="Times New Roman" panose="02020603050405020304" pitchFamily="18" charset="0"/>
                            </a:rPr>
                            <m:t>(</m:t>
                          </m:r>
                          <m:r>
                            <a:rPr lang="en-US" b="0" i="1" smtClean="0">
                              <a:solidFill>
                                <a:schemeClr val="tx1"/>
                              </a:solidFill>
                              <a:latin typeface="Cambria Math" panose="02040503050406030204" pitchFamily="18" charset="0"/>
                              <a:cs typeface="Times New Roman" panose="02020603050405020304" pitchFamily="18" charset="0"/>
                            </a:rPr>
                            <m:t>𝐿</m:t>
                          </m:r>
                          <m:r>
                            <a:rPr lang="en-US" b="0" i="1" smtClean="0">
                              <a:solidFill>
                                <a:schemeClr val="tx1"/>
                              </a:solidFill>
                              <a:latin typeface="Cambria Math" panose="02040503050406030204" pitchFamily="18" charset="0"/>
                              <a:cs typeface="Times New Roman" panose="02020603050405020304" pitchFamily="18" charset="0"/>
                            </a:rPr>
                            <m:t>)</m:t>
                          </m:r>
                        </m:sup>
                      </m:sSubSup>
                      <m:r>
                        <a:rPr lang="en-US" b="0" i="1" smtClean="0">
                          <a:solidFill>
                            <a:schemeClr val="tx1"/>
                          </a:solidFill>
                          <a:latin typeface="Cambria Math" panose="02040503050406030204" pitchFamily="18" charset="0"/>
                          <a:cs typeface="Times New Roman" panose="02020603050405020304" pitchFamily="18" charset="0"/>
                        </a:rPr>
                        <m:t>=</m:t>
                      </m:r>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𝜎</m:t>
                      </m:r>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i="1">
                              <a:solidFill>
                                <a:srgbClr val="00B050"/>
                              </a:solidFill>
                              <a:latin typeface="Cambria Math" panose="02040503050406030204" pitchFamily="18" charset="0"/>
                              <a:cs typeface="Times New Roman" panose="02020603050405020304" pitchFamily="18" charset="0"/>
                            </a:rPr>
                          </m:ctrlPr>
                        </m:sSubSupPr>
                        <m:e>
                          <m:r>
                            <a:rPr lang="en-US" i="1">
                              <a:solidFill>
                                <a:srgbClr val="00B050"/>
                              </a:solidFill>
                              <a:latin typeface="Cambria Math" panose="02040503050406030204" pitchFamily="18" charset="0"/>
                              <a:cs typeface="Times New Roman" panose="02020603050405020304" pitchFamily="18" charset="0"/>
                            </a:rPr>
                            <m:t>𝑧</m:t>
                          </m:r>
                        </m:e>
                        <m:sub>
                          <m:r>
                            <a:rPr lang="en-US" i="1">
                              <a:solidFill>
                                <a:srgbClr val="00B050"/>
                              </a:solidFill>
                              <a:latin typeface="Cambria Math" panose="02040503050406030204" pitchFamily="18" charset="0"/>
                              <a:cs typeface="Times New Roman" panose="02020603050405020304" pitchFamily="18" charset="0"/>
                            </a:rPr>
                            <m:t>𝑗</m:t>
                          </m:r>
                        </m:sub>
                        <m:sup>
                          <m:r>
                            <a:rPr lang="en-US" i="1">
                              <a:solidFill>
                                <a:srgbClr val="00B050"/>
                              </a:solidFill>
                              <a:latin typeface="Cambria Math" panose="02040503050406030204" pitchFamily="18" charset="0"/>
                              <a:cs typeface="Times New Roman" panose="02020603050405020304" pitchFamily="18" charset="0"/>
                            </a:rPr>
                            <m:t>(</m:t>
                          </m:r>
                          <m:r>
                            <a:rPr lang="en-US" i="1">
                              <a:solidFill>
                                <a:srgbClr val="00B050"/>
                              </a:solidFill>
                              <a:latin typeface="Cambria Math" panose="02040503050406030204" pitchFamily="18" charset="0"/>
                              <a:cs typeface="Times New Roman" panose="02020603050405020304" pitchFamily="18" charset="0"/>
                            </a:rPr>
                            <m:t>𝐿</m:t>
                          </m:r>
                          <m:r>
                            <a:rPr lang="en-US" i="1">
                              <a:solidFill>
                                <a:srgbClr val="00B050"/>
                              </a:solidFill>
                              <a:latin typeface="Cambria Math" panose="02040503050406030204" pitchFamily="18" charset="0"/>
                              <a:cs typeface="Times New Roman" panose="02020603050405020304" pitchFamily="18" charset="0"/>
                            </a:rPr>
                            <m:t>)</m:t>
                          </m:r>
                        </m:sup>
                      </m:sSubSup>
                      <m:r>
                        <a:rPr lang="en-US"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5093910" y="3925181"/>
                <a:ext cx="2526090" cy="476221"/>
              </a:xfrm>
              <a:prstGeom prst="rect">
                <a:avLst/>
              </a:prstGeom>
              <a:blipFill>
                <a:blip r:embed="rId17"/>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4228273" y="4853779"/>
                <a:ext cx="3962400" cy="907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i="1" smtClean="0">
                              <a:solidFill>
                                <a:schemeClr val="accent1">
                                  <a:lumMod val="60000"/>
                                  <a:lumOff val="40000"/>
                                </a:schemeClr>
                              </a:solidFill>
                              <a:latin typeface="Cambria Math" panose="02040503050406030204" pitchFamily="18" charset="0"/>
                              <a:cs typeface="Times New Roman" panose="02020603050405020304" pitchFamily="18" charset="0"/>
                            </a:rPr>
                            <m:t>𝜕</m:t>
                          </m:r>
                          <m:sSub>
                            <m:sSubPr>
                              <m:ctrlPr>
                                <a:rPr lang="en-US" i="1">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b="0" i="1" smtClean="0">
                                  <a:solidFill>
                                    <a:schemeClr val="accent1">
                                      <a:lumMod val="60000"/>
                                      <a:lumOff val="40000"/>
                                    </a:schemeClr>
                                  </a:solidFill>
                                  <a:latin typeface="Cambria Math" panose="02040503050406030204" pitchFamily="18" charset="0"/>
                                  <a:cs typeface="Times New Roman" panose="02020603050405020304" pitchFamily="18" charset="0"/>
                                </a:rPr>
                                <m:t>𝐶</m:t>
                              </m:r>
                            </m:e>
                            <m:sub>
                              <m:r>
                                <a:rPr lang="en-US" i="1">
                                  <a:solidFill>
                                    <a:schemeClr val="accent1">
                                      <a:lumMod val="60000"/>
                                      <a:lumOff val="40000"/>
                                    </a:schemeClr>
                                  </a:solidFill>
                                  <a:latin typeface="Cambria Math" panose="02040503050406030204" pitchFamily="18" charset="0"/>
                                  <a:cs typeface="Times New Roman" panose="02020603050405020304" pitchFamily="18" charset="0"/>
                                </a:rPr>
                                <m:t>0</m:t>
                              </m:r>
                            </m:sub>
                          </m:sSub>
                        </m:num>
                        <m:den>
                          <m:r>
                            <a:rPr lang="en-US" i="1" smtClean="0">
                              <a:solidFill>
                                <a:srgbClr val="00B0F0"/>
                              </a:solidFill>
                              <a:latin typeface="Cambria Math" panose="02040503050406030204" pitchFamily="18" charset="0"/>
                              <a:cs typeface="Times New Roman" panose="02020603050405020304" pitchFamily="18" charset="0"/>
                            </a:rPr>
                            <m:t>𝜕</m:t>
                          </m:r>
                          <m:sSubSup>
                            <m:sSubSupPr>
                              <m:ctrlPr>
                                <a:rPr lang="en-US" i="1">
                                  <a:solidFill>
                                    <a:srgbClr val="00B0F0"/>
                                  </a:solidFill>
                                  <a:latin typeface="Cambria Math" panose="02040503050406030204" pitchFamily="18" charset="0"/>
                                  <a:ea typeface="Cambria Math" panose="02040503050406030204" pitchFamily="18" charset="0"/>
                                </a:rPr>
                              </m:ctrlPr>
                            </m:sSubSupPr>
                            <m:e>
                              <m:r>
                                <a:rPr lang="en-US" i="1">
                                  <a:solidFill>
                                    <a:srgbClr val="00B0F0"/>
                                  </a:solidFill>
                                  <a:latin typeface="Cambria Math" panose="02040503050406030204" pitchFamily="18" charset="0"/>
                                  <a:ea typeface="Cambria Math" panose="02040503050406030204" pitchFamily="18" charset="0"/>
                                </a:rPr>
                                <m:t>𝑤</m:t>
                              </m:r>
                            </m:e>
                            <m:sub>
                              <m:r>
                                <a:rPr lang="en-US" i="1">
                                  <a:solidFill>
                                    <a:srgbClr val="00B0F0"/>
                                  </a:solidFill>
                                  <a:latin typeface="Cambria Math" panose="02040503050406030204" pitchFamily="18" charset="0"/>
                                  <a:ea typeface="Cambria Math" panose="02040503050406030204" pitchFamily="18" charset="0"/>
                                </a:rPr>
                                <m:t>𝑗𝑘</m:t>
                              </m:r>
                            </m:sub>
                            <m:sup>
                              <m:r>
                                <a:rPr lang="en-US" i="1">
                                  <a:solidFill>
                                    <a:srgbClr val="00B0F0"/>
                                  </a:solidFill>
                                  <a:latin typeface="Cambria Math" panose="02040503050406030204" pitchFamily="18" charset="0"/>
                                  <a:ea typeface="Cambria Math" panose="02040503050406030204" pitchFamily="18" charset="0"/>
                                </a:rPr>
                                <m:t>(</m:t>
                              </m:r>
                              <m:r>
                                <a:rPr lang="en-US" i="1">
                                  <a:solidFill>
                                    <a:srgbClr val="00B0F0"/>
                                  </a:solidFill>
                                  <a:latin typeface="Cambria Math" panose="02040503050406030204" pitchFamily="18" charset="0"/>
                                  <a:ea typeface="Cambria Math" panose="02040503050406030204" pitchFamily="18" charset="0"/>
                                </a:rPr>
                                <m:t>𝐿</m:t>
                              </m:r>
                              <m:r>
                                <a:rPr lang="en-US" i="1">
                                  <a:solidFill>
                                    <a:srgbClr val="00B0F0"/>
                                  </a:solidFill>
                                  <a:latin typeface="Cambria Math" panose="02040503050406030204" pitchFamily="18" charset="0"/>
                                  <a:ea typeface="Cambria Math" panose="02040503050406030204" pitchFamily="18" charset="0"/>
                                </a:rPr>
                                <m:t>)</m:t>
                              </m:r>
                            </m:sup>
                          </m:sSubSup>
                        </m:den>
                      </m:f>
                      <m:r>
                        <a:rPr lang="en-US" b="0" i="1" smtClean="0">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smtClean="0">
                              <a:solidFill>
                                <a:srgbClr val="00B050"/>
                              </a:solidFill>
                              <a:latin typeface="Cambria Math" panose="02040503050406030204" pitchFamily="18" charset="0"/>
                              <a:cs typeface="Times New Roman" panose="02020603050405020304" pitchFamily="18" charset="0"/>
                            </a:rPr>
                            <m:t>𝜕</m:t>
                          </m:r>
                          <m:sSubSup>
                            <m:sSubSupPr>
                              <m:ctrlPr>
                                <a:rPr lang="en-US" i="1" smtClean="0">
                                  <a:solidFill>
                                    <a:srgbClr val="00B050"/>
                                  </a:solidFill>
                                  <a:latin typeface="Cambria Math" panose="02040503050406030204" pitchFamily="18" charset="0"/>
                                  <a:cs typeface="Times New Roman" panose="02020603050405020304" pitchFamily="18" charset="0"/>
                                </a:rPr>
                              </m:ctrlPr>
                            </m:sSubSupPr>
                            <m:e>
                              <m:r>
                                <a:rPr lang="en-US" b="0" i="1" smtClean="0">
                                  <a:solidFill>
                                    <a:srgbClr val="00B050"/>
                                  </a:solidFill>
                                  <a:latin typeface="Cambria Math" panose="02040503050406030204" pitchFamily="18" charset="0"/>
                                  <a:cs typeface="Times New Roman" panose="02020603050405020304" pitchFamily="18" charset="0"/>
                                </a:rPr>
                                <m:t>𝑧</m:t>
                              </m:r>
                            </m:e>
                            <m:sub>
                              <m:r>
                                <a:rPr lang="en-US" b="0" i="1" smtClean="0">
                                  <a:solidFill>
                                    <a:srgbClr val="00B050"/>
                                  </a:solidFill>
                                  <a:latin typeface="Cambria Math" panose="02040503050406030204" pitchFamily="18" charset="0"/>
                                  <a:cs typeface="Times New Roman" panose="02020603050405020304" pitchFamily="18" charset="0"/>
                                </a:rPr>
                                <m:t>𝑗</m:t>
                              </m:r>
                            </m:sub>
                            <m:sup>
                              <m:r>
                                <a:rPr lang="en-US" b="0" i="1" smtClean="0">
                                  <a:solidFill>
                                    <a:srgbClr val="00B050"/>
                                  </a:solidFill>
                                  <a:latin typeface="Cambria Math" panose="02040503050406030204" pitchFamily="18" charset="0"/>
                                  <a:cs typeface="Times New Roman" panose="02020603050405020304" pitchFamily="18" charset="0"/>
                                </a:rPr>
                                <m:t>(</m:t>
                              </m:r>
                              <m:r>
                                <a:rPr lang="en-US" b="0" i="1" smtClean="0">
                                  <a:solidFill>
                                    <a:srgbClr val="00B050"/>
                                  </a:solidFill>
                                  <a:latin typeface="Cambria Math" panose="02040503050406030204" pitchFamily="18" charset="0"/>
                                  <a:cs typeface="Times New Roman" panose="02020603050405020304" pitchFamily="18" charset="0"/>
                                </a:rPr>
                                <m:t>𝐿</m:t>
                              </m:r>
                              <m:r>
                                <a:rPr lang="en-US" b="0" i="1" smtClean="0">
                                  <a:solidFill>
                                    <a:srgbClr val="00B050"/>
                                  </a:solidFill>
                                  <a:latin typeface="Cambria Math" panose="02040503050406030204" pitchFamily="18" charset="0"/>
                                  <a:cs typeface="Times New Roman" panose="02020603050405020304" pitchFamily="18" charset="0"/>
                                </a:rPr>
                                <m:t>)</m:t>
                              </m:r>
                            </m:sup>
                          </m:sSubSup>
                        </m:num>
                        <m:den>
                          <m:r>
                            <a:rPr lang="en-US" i="1">
                              <a:solidFill>
                                <a:srgbClr val="00B0F0"/>
                              </a:solidFill>
                              <a:latin typeface="Cambria Math" panose="02040503050406030204" pitchFamily="18" charset="0"/>
                              <a:cs typeface="Times New Roman" panose="02020603050405020304" pitchFamily="18" charset="0"/>
                            </a:rPr>
                            <m:t>𝜕</m:t>
                          </m:r>
                          <m:sSubSup>
                            <m:sSubSupPr>
                              <m:ctrlPr>
                                <a:rPr lang="en-US" i="1">
                                  <a:solidFill>
                                    <a:srgbClr val="00B0F0"/>
                                  </a:solidFill>
                                  <a:latin typeface="Cambria Math" panose="02040503050406030204" pitchFamily="18" charset="0"/>
                                  <a:ea typeface="Cambria Math" panose="02040503050406030204" pitchFamily="18" charset="0"/>
                                </a:rPr>
                              </m:ctrlPr>
                            </m:sSubSupPr>
                            <m:e>
                              <m:r>
                                <a:rPr lang="en-US" i="1">
                                  <a:solidFill>
                                    <a:srgbClr val="00B0F0"/>
                                  </a:solidFill>
                                  <a:latin typeface="Cambria Math" panose="02040503050406030204" pitchFamily="18" charset="0"/>
                                  <a:ea typeface="Cambria Math" panose="02040503050406030204" pitchFamily="18" charset="0"/>
                                </a:rPr>
                                <m:t>𝑤</m:t>
                              </m:r>
                            </m:e>
                            <m:sub>
                              <m:r>
                                <a:rPr lang="en-US" i="1">
                                  <a:solidFill>
                                    <a:srgbClr val="00B0F0"/>
                                  </a:solidFill>
                                  <a:latin typeface="Cambria Math" panose="02040503050406030204" pitchFamily="18" charset="0"/>
                                  <a:ea typeface="Cambria Math" panose="02040503050406030204" pitchFamily="18" charset="0"/>
                                </a:rPr>
                                <m:t>𝑗𝑘</m:t>
                              </m:r>
                            </m:sub>
                            <m:sup>
                              <m:r>
                                <a:rPr lang="en-US" i="1">
                                  <a:solidFill>
                                    <a:srgbClr val="00B0F0"/>
                                  </a:solidFill>
                                  <a:latin typeface="Cambria Math" panose="02040503050406030204" pitchFamily="18" charset="0"/>
                                  <a:ea typeface="Cambria Math" panose="02040503050406030204" pitchFamily="18" charset="0"/>
                                </a:rPr>
                                <m:t>(</m:t>
                              </m:r>
                              <m:r>
                                <a:rPr lang="en-US" i="1">
                                  <a:solidFill>
                                    <a:srgbClr val="00B0F0"/>
                                  </a:solidFill>
                                  <a:latin typeface="Cambria Math" panose="02040503050406030204" pitchFamily="18" charset="0"/>
                                  <a:ea typeface="Cambria Math" panose="02040503050406030204" pitchFamily="18" charset="0"/>
                                </a:rPr>
                                <m:t>𝐿</m:t>
                              </m:r>
                              <m:r>
                                <a:rPr lang="en-US" i="1">
                                  <a:solidFill>
                                    <a:srgbClr val="00B0F0"/>
                                  </a:solidFill>
                                  <a:latin typeface="Cambria Math" panose="02040503050406030204" pitchFamily="18" charset="0"/>
                                  <a:ea typeface="Cambria Math" panose="02040503050406030204" pitchFamily="18" charset="0"/>
                                </a:rPr>
                                <m:t>)</m:t>
                              </m:r>
                            </m:sup>
                          </m:sSubSup>
                        </m:den>
                      </m:f>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sSubSup>
                            <m:sSubSupPr>
                              <m:ctrlPr>
                                <a:rPr lang="en-US"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cs typeface="Times New Roman" panose="02020603050405020304" pitchFamily="18" charset="0"/>
                                </a:rPr>
                                <m:t>𝑗</m:t>
                              </m:r>
                            </m:sub>
                            <m:sup>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𝐿</m:t>
                              </m:r>
                              <m:r>
                                <a:rPr lang="en-US" b="0" i="1" smtClean="0">
                                  <a:latin typeface="Cambria Math" panose="02040503050406030204" pitchFamily="18" charset="0"/>
                                  <a:cs typeface="Times New Roman" panose="02020603050405020304" pitchFamily="18" charset="0"/>
                                </a:rPr>
                                <m:t>)</m:t>
                              </m:r>
                            </m:sup>
                          </m:sSubSup>
                        </m:num>
                        <m:den>
                          <m:r>
                            <a:rPr lang="en-US" i="1">
                              <a:solidFill>
                                <a:srgbClr val="00B050"/>
                              </a:solidFill>
                              <a:latin typeface="Cambria Math" panose="02040503050406030204" pitchFamily="18" charset="0"/>
                              <a:cs typeface="Times New Roman" panose="02020603050405020304" pitchFamily="18" charset="0"/>
                            </a:rPr>
                            <m:t>𝜕</m:t>
                          </m:r>
                          <m:sSubSup>
                            <m:sSubSupPr>
                              <m:ctrlPr>
                                <a:rPr lang="en-US" i="1">
                                  <a:solidFill>
                                    <a:srgbClr val="00B050"/>
                                  </a:solidFill>
                                  <a:latin typeface="Cambria Math" panose="02040503050406030204" pitchFamily="18" charset="0"/>
                                  <a:cs typeface="Times New Roman" panose="02020603050405020304" pitchFamily="18" charset="0"/>
                                </a:rPr>
                              </m:ctrlPr>
                            </m:sSubSupPr>
                            <m:e>
                              <m:r>
                                <a:rPr lang="en-US" i="1">
                                  <a:solidFill>
                                    <a:srgbClr val="00B050"/>
                                  </a:solidFill>
                                  <a:latin typeface="Cambria Math" panose="02040503050406030204" pitchFamily="18" charset="0"/>
                                  <a:cs typeface="Times New Roman" panose="02020603050405020304" pitchFamily="18" charset="0"/>
                                </a:rPr>
                                <m:t>𝑧</m:t>
                              </m:r>
                            </m:e>
                            <m:sub>
                              <m:r>
                                <a:rPr lang="en-US" i="1">
                                  <a:solidFill>
                                    <a:srgbClr val="00B050"/>
                                  </a:solidFill>
                                  <a:latin typeface="Cambria Math" panose="02040503050406030204" pitchFamily="18" charset="0"/>
                                  <a:cs typeface="Times New Roman" panose="02020603050405020304" pitchFamily="18" charset="0"/>
                                </a:rPr>
                                <m:t>𝑗</m:t>
                              </m:r>
                            </m:sub>
                            <m:sup>
                              <m:r>
                                <a:rPr lang="en-US" i="1">
                                  <a:solidFill>
                                    <a:srgbClr val="00B050"/>
                                  </a:solidFill>
                                  <a:latin typeface="Cambria Math" panose="02040503050406030204" pitchFamily="18" charset="0"/>
                                  <a:cs typeface="Times New Roman" panose="02020603050405020304" pitchFamily="18" charset="0"/>
                                </a:rPr>
                                <m:t>(</m:t>
                              </m:r>
                              <m:r>
                                <a:rPr lang="en-US" i="1">
                                  <a:solidFill>
                                    <a:srgbClr val="00B050"/>
                                  </a:solidFill>
                                  <a:latin typeface="Cambria Math" panose="02040503050406030204" pitchFamily="18" charset="0"/>
                                  <a:cs typeface="Times New Roman" panose="02020603050405020304" pitchFamily="18" charset="0"/>
                                </a:rPr>
                                <m:t>𝐿</m:t>
                              </m:r>
                              <m:r>
                                <a:rPr lang="en-US" i="1">
                                  <a:solidFill>
                                    <a:srgbClr val="00B050"/>
                                  </a:solidFill>
                                  <a:latin typeface="Cambria Math" panose="02040503050406030204" pitchFamily="18" charset="0"/>
                                  <a:cs typeface="Times New Roman" panose="02020603050405020304" pitchFamily="18" charset="0"/>
                                </a:rPr>
                                <m:t>)</m:t>
                              </m:r>
                            </m:sup>
                          </m:sSubSup>
                        </m:den>
                      </m:f>
                      <m:f>
                        <m:fPr>
                          <m:ctrlPr>
                            <a:rPr lang="en-US" i="1">
                              <a:latin typeface="Cambria Math" panose="02040503050406030204" pitchFamily="18" charset="0"/>
                              <a:cs typeface="Times New Roman" panose="02020603050405020304" pitchFamily="18" charset="0"/>
                            </a:rPr>
                          </m:ctrlPr>
                        </m:fPr>
                        <m:num>
                          <m:r>
                            <a:rPr lang="en-US" i="1" smtClean="0">
                              <a:solidFill>
                                <a:schemeClr val="accent1">
                                  <a:lumMod val="60000"/>
                                  <a:lumOff val="40000"/>
                                </a:schemeClr>
                              </a:solidFill>
                              <a:latin typeface="Cambria Math" panose="02040503050406030204" pitchFamily="18" charset="0"/>
                              <a:cs typeface="Times New Roman" panose="02020603050405020304" pitchFamily="18" charset="0"/>
                            </a:rPr>
                            <m:t>𝜕</m:t>
                          </m:r>
                          <m:sSub>
                            <m:sSubPr>
                              <m:ctrlPr>
                                <a:rPr lang="en-US" i="1">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e>
                            <m:sub>
                              <m:r>
                                <a:rPr lang="en-US" i="1">
                                  <a:solidFill>
                                    <a:schemeClr val="accent1">
                                      <a:lumMod val="60000"/>
                                      <a:lumOff val="40000"/>
                                    </a:schemeClr>
                                  </a:solidFill>
                                  <a:latin typeface="Cambria Math" panose="02040503050406030204" pitchFamily="18" charset="0"/>
                                  <a:cs typeface="Times New Roman" panose="02020603050405020304" pitchFamily="18" charset="0"/>
                                </a:rPr>
                                <m:t>0</m:t>
                              </m:r>
                            </m:sub>
                          </m:sSub>
                        </m:num>
                        <m:den>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𝑎</m:t>
                              </m:r>
                            </m:e>
                            <m:sub>
                              <m:r>
                                <a:rPr lang="en-US" i="1">
                                  <a:latin typeface="Cambria Math" panose="02040503050406030204" pitchFamily="18" charset="0"/>
                                  <a:cs typeface="Times New Roman" panose="02020603050405020304" pitchFamily="18" charset="0"/>
                                </a:rPr>
                                <m:t>𝑗</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𝐿</m:t>
                              </m:r>
                              <m:r>
                                <a:rPr lang="en-US" i="1">
                                  <a:latin typeface="Cambria Math" panose="02040503050406030204" pitchFamily="18" charset="0"/>
                                  <a:cs typeface="Times New Roman" panose="02020603050405020304" pitchFamily="18" charset="0"/>
                                </a:rPr>
                                <m:t>)</m:t>
                              </m:r>
                            </m:sup>
                          </m:sSubSup>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4228273" y="4853779"/>
                <a:ext cx="3962400" cy="907556"/>
              </a:xfrm>
              <a:prstGeom prst="rect">
                <a:avLst/>
              </a:prstGeom>
              <a:blipFill>
                <a:blip r:embed="rId18"/>
                <a:stretch>
                  <a:fillRect/>
                </a:stretch>
              </a:blipFill>
            </p:spPr>
            <p:txBody>
              <a:bodyPr/>
              <a:lstStyle/>
              <a:p>
                <a:r>
                  <a:rPr lang="en-US">
                    <a:noFill/>
                  </a:rPr>
                  <a:t> </a:t>
                </a:r>
              </a:p>
            </p:txBody>
          </p:sp>
        </mc:Fallback>
      </mc:AlternateContent>
      <p:sp>
        <p:nvSpPr>
          <p:cNvPr id="48" name="Down Arrow 47"/>
          <p:cNvSpPr/>
          <p:nvPr/>
        </p:nvSpPr>
        <p:spPr>
          <a:xfrm>
            <a:off x="6001026" y="4409186"/>
            <a:ext cx="457200" cy="433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p:cNvSpPr txBox="1"/>
              <p:nvPr/>
            </p:nvSpPr>
            <p:spPr>
              <a:xfrm>
                <a:off x="4899561" y="5827653"/>
                <a:ext cx="3962400" cy="9284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i="1" smtClean="0">
                              <a:solidFill>
                                <a:schemeClr val="accent1">
                                  <a:lumMod val="60000"/>
                                  <a:lumOff val="40000"/>
                                </a:schemeClr>
                              </a:solidFill>
                              <a:latin typeface="Cambria Math" panose="02040503050406030204" pitchFamily="18" charset="0"/>
                              <a:cs typeface="Times New Roman" panose="02020603050405020304" pitchFamily="18" charset="0"/>
                            </a:rPr>
                            <m:t>𝜕</m:t>
                          </m:r>
                          <m:sSub>
                            <m:sSubPr>
                              <m:ctrlPr>
                                <a:rPr lang="en-US" i="1">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b="0" i="1" smtClean="0">
                                  <a:solidFill>
                                    <a:schemeClr val="accent1">
                                      <a:lumMod val="60000"/>
                                      <a:lumOff val="40000"/>
                                    </a:schemeClr>
                                  </a:solidFill>
                                  <a:latin typeface="Cambria Math" panose="02040503050406030204" pitchFamily="18" charset="0"/>
                                  <a:cs typeface="Times New Roman" panose="02020603050405020304" pitchFamily="18" charset="0"/>
                                </a:rPr>
                                <m:t>𝐶</m:t>
                              </m:r>
                            </m:e>
                            <m:sub>
                              <m:r>
                                <a:rPr lang="en-US" i="1">
                                  <a:solidFill>
                                    <a:schemeClr val="accent1">
                                      <a:lumMod val="60000"/>
                                      <a:lumOff val="40000"/>
                                    </a:schemeClr>
                                  </a:solidFill>
                                  <a:latin typeface="Cambria Math" panose="02040503050406030204" pitchFamily="18" charset="0"/>
                                  <a:cs typeface="Times New Roman" panose="02020603050405020304" pitchFamily="18" charset="0"/>
                                </a:rPr>
                                <m:t>0</m:t>
                              </m:r>
                            </m:sub>
                          </m:sSub>
                        </m:num>
                        <m:den>
                          <m:r>
                            <a:rPr lang="en-US" i="1" smtClean="0">
                              <a:solidFill>
                                <a:schemeClr val="tx1"/>
                              </a:solidFill>
                              <a:latin typeface="Cambria Math" panose="02040503050406030204" pitchFamily="18" charset="0"/>
                              <a:cs typeface="Times New Roman" panose="02020603050405020304" pitchFamily="18" charset="0"/>
                            </a:rPr>
                            <m:t>𝜕</m:t>
                          </m:r>
                          <m:sSubSup>
                            <m:sSubSupPr>
                              <m:ctrlPr>
                                <a:rPr lang="en-US" i="1">
                                  <a:solidFill>
                                    <a:schemeClr val="tx1"/>
                                  </a:solidFill>
                                  <a:latin typeface="Cambria Math" panose="02040503050406030204" pitchFamily="18" charset="0"/>
                                  <a:ea typeface="Cambria Math" panose="02040503050406030204" pitchFamily="18" charset="0"/>
                                </a:rPr>
                              </m:ctrlPr>
                            </m:sSubSupPr>
                            <m:e>
                              <m:r>
                                <a:rPr lang="en-US" b="0" i="1" smtClean="0">
                                  <a:solidFill>
                                    <a:schemeClr val="tx1"/>
                                  </a:solidFill>
                                  <a:latin typeface="Cambria Math" panose="02040503050406030204" pitchFamily="18" charset="0"/>
                                  <a:ea typeface="Cambria Math" panose="02040503050406030204" pitchFamily="18" charset="0"/>
                                </a:rPr>
                                <m:t>𝑎</m:t>
                              </m:r>
                            </m:e>
                            <m:sub>
                              <m:r>
                                <a:rPr lang="en-US" i="1">
                                  <a:solidFill>
                                    <a:schemeClr val="tx1"/>
                                  </a:solidFill>
                                  <a:latin typeface="Cambria Math" panose="02040503050406030204" pitchFamily="18" charset="0"/>
                                  <a:ea typeface="Cambria Math" panose="02040503050406030204" pitchFamily="18" charset="0"/>
                                </a:rPr>
                                <m:t>𝑘</m:t>
                              </m:r>
                            </m:sub>
                            <m:sup>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𝐿</m:t>
                              </m:r>
                              <m:r>
                                <a:rPr lang="en-US" b="0" i="1" smtClean="0">
                                  <a:solidFill>
                                    <a:schemeClr val="tx1"/>
                                  </a:solidFill>
                                  <a:latin typeface="Cambria Math" panose="02040503050406030204" pitchFamily="18" charset="0"/>
                                  <a:ea typeface="Cambria Math" panose="02040503050406030204" pitchFamily="18" charset="0"/>
                                </a:rPr>
                                <m:t>−1</m:t>
                              </m:r>
                              <m:r>
                                <a:rPr lang="en-US" i="1">
                                  <a:solidFill>
                                    <a:schemeClr val="tx1"/>
                                  </a:solidFill>
                                  <a:latin typeface="Cambria Math" panose="02040503050406030204" pitchFamily="18" charset="0"/>
                                  <a:ea typeface="Cambria Math" panose="02040503050406030204" pitchFamily="18" charset="0"/>
                                </a:rPr>
                                <m:t>)</m:t>
                              </m:r>
                            </m:sup>
                          </m:sSubSup>
                        </m:den>
                      </m:f>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=0</m:t>
                          </m:r>
                        </m:sub>
                        <m:sup>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𝑛</m:t>
                              </m:r>
                            </m:e>
                            <m:sub>
                              <m:r>
                                <a:rPr lang="en-US" b="0" i="1" smtClean="0">
                                  <a:latin typeface="Cambria Math" panose="02040503050406030204" pitchFamily="18" charset="0"/>
                                  <a:cs typeface="Times New Roman" panose="02020603050405020304" pitchFamily="18" charset="0"/>
                                </a:rPr>
                                <m:t>𝐿</m:t>
                              </m:r>
                            </m:sub>
                          </m:sSub>
                          <m:r>
                            <a:rPr lang="en-US" b="0" i="1" smtClean="0">
                              <a:latin typeface="Cambria Math" panose="02040503050406030204" pitchFamily="18" charset="0"/>
                              <a:cs typeface="Times New Roman" panose="02020603050405020304" pitchFamily="18" charset="0"/>
                            </a:rPr>
                            <m:t>−1</m:t>
                          </m:r>
                        </m:sup>
                        <m:e>
                          <m:f>
                            <m:fPr>
                              <m:ctrlPr>
                                <a:rPr lang="en-US" i="1">
                                  <a:latin typeface="Cambria Math" panose="02040503050406030204" pitchFamily="18" charset="0"/>
                                  <a:cs typeface="Times New Roman" panose="02020603050405020304" pitchFamily="18" charset="0"/>
                                </a:rPr>
                              </m:ctrlPr>
                            </m:fPr>
                            <m:num>
                              <m:r>
                                <a:rPr lang="en-US" i="1">
                                  <a:solidFill>
                                    <a:srgbClr val="00B050"/>
                                  </a:solidFill>
                                  <a:latin typeface="Cambria Math" panose="02040503050406030204" pitchFamily="18" charset="0"/>
                                  <a:cs typeface="Times New Roman" panose="02020603050405020304" pitchFamily="18" charset="0"/>
                                </a:rPr>
                                <m:t>𝜕</m:t>
                              </m:r>
                              <m:sSubSup>
                                <m:sSubSupPr>
                                  <m:ctrlPr>
                                    <a:rPr lang="en-US" i="1">
                                      <a:solidFill>
                                        <a:srgbClr val="00B050"/>
                                      </a:solidFill>
                                      <a:latin typeface="Cambria Math" panose="02040503050406030204" pitchFamily="18" charset="0"/>
                                      <a:cs typeface="Times New Roman" panose="02020603050405020304" pitchFamily="18" charset="0"/>
                                    </a:rPr>
                                  </m:ctrlPr>
                                </m:sSubSupPr>
                                <m:e>
                                  <m:r>
                                    <a:rPr lang="en-US" i="1">
                                      <a:solidFill>
                                        <a:srgbClr val="00B050"/>
                                      </a:solidFill>
                                      <a:latin typeface="Cambria Math" panose="02040503050406030204" pitchFamily="18" charset="0"/>
                                      <a:cs typeface="Times New Roman" panose="02020603050405020304" pitchFamily="18" charset="0"/>
                                    </a:rPr>
                                    <m:t>𝑧</m:t>
                                  </m:r>
                                </m:e>
                                <m:sub>
                                  <m:r>
                                    <a:rPr lang="en-US" i="1">
                                      <a:solidFill>
                                        <a:srgbClr val="00B050"/>
                                      </a:solidFill>
                                      <a:latin typeface="Cambria Math" panose="02040503050406030204" pitchFamily="18" charset="0"/>
                                      <a:cs typeface="Times New Roman" panose="02020603050405020304" pitchFamily="18" charset="0"/>
                                    </a:rPr>
                                    <m:t>𝑗</m:t>
                                  </m:r>
                                </m:sub>
                                <m:sup>
                                  <m:r>
                                    <a:rPr lang="en-US" i="1">
                                      <a:solidFill>
                                        <a:srgbClr val="00B050"/>
                                      </a:solidFill>
                                      <a:latin typeface="Cambria Math" panose="02040503050406030204" pitchFamily="18" charset="0"/>
                                      <a:cs typeface="Times New Roman" panose="02020603050405020304" pitchFamily="18" charset="0"/>
                                    </a:rPr>
                                    <m:t>(</m:t>
                                  </m:r>
                                  <m:r>
                                    <a:rPr lang="en-US" i="1">
                                      <a:solidFill>
                                        <a:srgbClr val="00B050"/>
                                      </a:solidFill>
                                      <a:latin typeface="Cambria Math" panose="02040503050406030204" pitchFamily="18" charset="0"/>
                                      <a:cs typeface="Times New Roman" panose="02020603050405020304" pitchFamily="18" charset="0"/>
                                    </a:rPr>
                                    <m:t>𝐿</m:t>
                                  </m:r>
                                  <m:r>
                                    <a:rPr lang="en-US" i="1">
                                      <a:solidFill>
                                        <a:srgbClr val="00B050"/>
                                      </a:solidFill>
                                      <a:latin typeface="Cambria Math" panose="02040503050406030204" pitchFamily="18" charset="0"/>
                                      <a:cs typeface="Times New Roman" panose="02020603050405020304" pitchFamily="18" charset="0"/>
                                    </a:rPr>
                                    <m:t>)</m:t>
                                  </m:r>
                                </m:sup>
                              </m:sSubSup>
                            </m:num>
                            <m:den>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ea typeface="Cambria Math" panose="02040503050406030204" pitchFamily="18" charset="0"/>
                                    </a:rPr>
                                    <m:t>−1)</m:t>
                                  </m:r>
                                </m:sup>
                              </m:sSubSup>
                            </m:den>
                          </m:f>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𝑎</m:t>
                                  </m:r>
                                </m:e>
                                <m:sub>
                                  <m:r>
                                    <a:rPr lang="en-US" i="1">
                                      <a:latin typeface="Cambria Math" panose="02040503050406030204" pitchFamily="18" charset="0"/>
                                      <a:cs typeface="Times New Roman" panose="02020603050405020304" pitchFamily="18" charset="0"/>
                                    </a:rPr>
                                    <m:t>𝑗</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𝐿</m:t>
                                  </m:r>
                                  <m:r>
                                    <a:rPr lang="en-US" i="1">
                                      <a:latin typeface="Cambria Math" panose="02040503050406030204" pitchFamily="18" charset="0"/>
                                      <a:cs typeface="Times New Roman" panose="02020603050405020304" pitchFamily="18" charset="0"/>
                                    </a:rPr>
                                    <m:t>)</m:t>
                                  </m:r>
                                </m:sup>
                              </m:sSubSup>
                            </m:num>
                            <m:den>
                              <m:r>
                                <a:rPr lang="en-US" i="1">
                                  <a:solidFill>
                                    <a:srgbClr val="00B050"/>
                                  </a:solidFill>
                                  <a:latin typeface="Cambria Math" panose="02040503050406030204" pitchFamily="18" charset="0"/>
                                  <a:cs typeface="Times New Roman" panose="02020603050405020304" pitchFamily="18" charset="0"/>
                                </a:rPr>
                                <m:t>𝜕</m:t>
                              </m:r>
                              <m:sSubSup>
                                <m:sSubSupPr>
                                  <m:ctrlPr>
                                    <a:rPr lang="en-US" i="1">
                                      <a:solidFill>
                                        <a:srgbClr val="00B050"/>
                                      </a:solidFill>
                                      <a:latin typeface="Cambria Math" panose="02040503050406030204" pitchFamily="18" charset="0"/>
                                      <a:cs typeface="Times New Roman" panose="02020603050405020304" pitchFamily="18" charset="0"/>
                                    </a:rPr>
                                  </m:ctrlPr>
                                </m:sSubSupPr>
                                <m:e>
                                  <m:r>
                                    <a:rPr lang="en-US" i="1">
                                      <a:solidFill>
                                        <a:srgbClr val="00B050"/>
                                      </a:solidFill>
                                      <a:latin typeface="Cambria Math" panose="02040503050406030204" pitchFamily="18" charset="0"/>
                                      <a:cs typeface="Times New Roman" panose="02020603050405020304" pitchFamily="18" charset="0"/>
                                    </a:rPr>
                                    <m:t>𝑧</m:t>
                                  </m:r>
                                </m:e>
                                <m:sub>
                                  <m:r>
                                    <a:rPr lang="en-US" i="1">
                                      <a:solidFill>
                                        <a:srgbClr val="00B050"/>
                                      </a:solidFill>
                                      <a:latin typeface="Cambria Math" panose="02040503050406030204" pitchFamily="18" charset="0"/>
                                      <a:cs typeface="Times New Roman" panose="02020603050405020304" pitchFamily="18" charset="0"/>
                                    </a:rPr>
                                    <m:t>𝑗</m:t>
                                  </m:r>
                                </m:sub>
                                <m:sup>
                                  <m:r>
                                    <a:rPr lang="en-US" i="1">
                                      <a:solidFill>
                                        <a:srgbClr val="00B050"/>
                                      </a:solidFill>
                                      <a:latin typeface="Cambria Math" panose="02040503050406030204" pitchFamily="18" charset="0"/>
                                      <a:cs typeface="Times New Roman" panose="02020603050405020304" pitchFamily="18" charset="0"/>
                                    </a:rPr>
                                    <m:t>(</m:t>
                                  </m:r>
                                  <m:r>
                                    <a:rPr lang="en-US" i="1">
                                      <a:solidFill>
                                        <a:srgbClr val="00B050"/>
                                      </a:solidFill>
                                      <a:latin typeface="Cambria Math" panose="02040503050406030204" pitchFamily="18" charset="0"/>
                                      <a:cs typeface="Times New Roman" panose="02020603050405020304" pitchFamily="18" charset="0"/>
                                    </a:rPr>
                                    <m:t>𝐿</m:t>
                                  </m:r>
                                  <m:r>
                                    <a:rPr lang="en-US" i="1">
                                      <a:solidFill>
                                        <a:srgbClr val="00B050"/>
                                      </a:solidFill>
                                      <a:latin typeface="Cambria Math" panose="02040503050406030204" pitchFamily="18" charset="0"/>
                                      <a:cs typeface="Times New Roman" panose="02020603050405020304" pitchFamily="18" charset="0"/>
                                    </a:rPr>
                                    <m:t>)</m:t>
                                  </m:r>
                                </m:sup>
                              </m:sSubSup>
                            </m:den>
                          </m:f>
                          <m:f>
                            <m:fPr>
                              <m:ctrlPr>
                                <a:rPr lang="en-US" i="1">
                                  <a:latin typeface="Cambria Math" panose="02040503050406030204" pitchFamily="18" charset="0"/>
                                  <a:cs typeface="Times New Roman" panose="02020603050405020304" pitchFamily="18" charset="0"/>
                                </a:rPr>
                              </m:ctrlPr>
                            </m:fPr>
                            <m:num>
                              <m:r>
                                <a:rPr lang="en-US" i="1">
                                  <a:solidFill>
                                    <a:schemeClr val="accent1">
                                      <a:lumMod val="60000"/>
                                      <a:lumOff val="40000"/>
                                    </a:schemeClr>
                                  </a:solidFill>
                                  <a:latin typeface="Cambria Math" panose="02040503050406030204" pitchFamily="18" charset="0"/>
                                  <a:cs typeface="Times New Roman" panose="02020603050405020304" pitchFamily="18" charset="0"/>
                                </a:rPr>
                                <m:t>𝜕</m:t>
                              </m:r>
                              <m:sSub>
                                <m:sSubPr>
                                  <m:ctrlPr>
                                    <a:rPr lang="en-US" i="1">
                                      <a:solidFill>
                                        <a:schemeClr val="accent1">
                                          <a:lumMod val="60000"/>
                                          <a:lumOff val="40000"/>
                                        </a:schemeClr>
                                      </a:solidFill>
                                      <a:latin typeface="Cambria Math" panose="02040503050406030204" pitchFamily="18" charset="0"/>
                                      <a:cs typeface="Times New Roman" panose="02020603050405020304" pitchFamily="18" charset="0"/>
                                    </a:rPr>
                                  </m:ctrlPr>
                                </m:sSubPr>
                                <m:e>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e>
                                <m:sub>
                                  <m:r>
                                    <a:rPr lang="en-US" i="1">
                                      <a:solidFill>
                                        <a:schemeClr val="accent1">
                                          <a:lumMod val="60000"/>
                                          <a:lumOff val="40000"/>
                                        </a:schemeClr>
                                      </a:solidFill>
                                      <a:latin typeface="Cambria Math" panose="02040503050406030204" pitchFamily="18" charset="0"/>
                                      <a:cs typeface="Times New Roman" panose="02020603050405020304" pitchFamily="18" charset="0"/>
                                    </a:rPr>
                                    <m:t>0</m:t>
                                  </m:r>
                                </m:sub>
                              </m:sSub>
                            </m:num>
                            <m:den>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𝑎</m:t>
                                  </m:r>
                                </m:e>
                                <m:sub>
                                  <m:r>
                                    <a:rPr lang="en-US" i="1">
                                      <a:latin typeface="Cambria Math" panose="02040503050406030204" pitchFamily="18" charset="0"/>
                                      <a:cs typeface="Times New Roman" panose="02020603050405020304" pitchFamily="18" charset="0"/>
                                    </a:rPr>
                                    <m:t>𝑗</m:t>
                                  </m:r>
                                </m:sub>
                                <m:sup>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𝐿</m:t>
                                  </m:r>
                                  <m:r>
                                    <a:rPr lang="en-US" i="1">
                                      <a:latin typeface="Cambria Math" panose="02040503050406030204" pitchFamily="18" charset="0"/>
                                      <a:cs typeface="Times New Roman" panose="02020603050405020304" pitchFamily="18" charset="0"/>
                                    </a:rPr>
                                    <m:t>)</m:t>
                                  </m:r>
                                </m:sup>
                              </m:sSubSup>
                            </m:den>
                          </m:f>
                        </m:e>
                      </m:nary>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899561" y="5827653"/>
                <a:ext cx="3962400" cy="928459"/>
              </a:xfrm>
              <a:prstGeom prst="rect">
                <a:avLst/>
              </a:prstGeom>
              <a:blipFill>
                <a:blip r:embed="rId19"/>
                <a:stretch>
                  <a:fillRect/>
                </a:stretch>
              </a:blipFill>
            </p:spPr>
            <p:txBody>
              <a:bodyPr/>
              <a:lstStyle/>
              <a:p>
                <a:r>
                  <a:rPr lang="en-US">
                    <a:noFill/>
                  </a:rPr>
                  <a:t> </a:t>
                </a:r>
              </a:p>
            </p:txBody>
          </p:sp>
        </mc:Fallback>
      </mc:AlternateContent>
      <p:sp>
        <p:nvSpPr>
          <p:cNvPr id="50" name="TextBox 49"/>
          <p:cNvSpPr txBox="1"/>
          <p:nvPr/>
        </p:nvSpPr>
        <p:spPr>
          <a:xfrm>
            <a:off x="2395386" y="6113109"/>
            <a:ext cx="2812581"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What is changed though?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562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xEl>
                                              <p:pRg st="1" end="1"/>
                                            </p:txEl>
                                          </p:spTgt>
                                        </p:tgtEl>
                                        <p:attrNameLst>
                                          <p:attrName>style.visibility</p:attrName>
                                        </p:attrNameLst>
                                      </p:cBhvr>
                                      <p:to>
                                        <p:strVal val="visible"/>
                                      </p:to>
                                    </p:set>
                                    <p:anim calcmode="lin" valueType="num">
                                      <p:cBhvr additive="base">
                                        <p:cTn id="7" dur="500" fill="hold"/>
                                        <p:tgtEl>
                                          <p:spTgt spid="4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1">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xit" presetSubtype="0" fill="hold" grpId="0" nodeType="afterEffect">
                                  <p:stCondLst>
                                    <p:cond delay="0"/>
                                  </p:stCondLst>
                                  <p:childTnLst>
                                    <p:set>
                                      <p:cBhvr>
                                        <p:cTn id="11" dur="1" fill="hold">
                                          <p:stCondLst>
                                            <p:cond delay="0"/>
                                          </p:stCondLst>
                                        </p:cTn>
                                        <p:tgtEl>
                                          <p:spTgt spid="35"/>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hidden"/>
                                      </p:to>
                                    </p:set>
                                  </p:childTnLst>
                                </p:cTn>
                              </p:par>
                              <p:par>
                                <p:cTn id="16" presetID="1" presetClass="exit"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hidden"/>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1">
                                            <p:txEl>
                                              <p:pRg st="2" end="2"/>
                                            </p:txEl>
                                          </p:spTgt>
                                        </p:tgtEl>
                                        <p:attrNameLst>
                                          <p:attrName>style.visibility</p:attrName>
                                        </p:attrNameLst>
                                      </p:cBhvr>
                                      <p:to>
                                        <p:strVal val="visible"/>
                                      </p:to>
                                    </p:set>
                                    <p:anim calcmode="lin" valueType="num">
                                      <p:cBhvr additive="base">
                                        <p:cTn id="29" dur="500" fill="hold"/>
                                        <p:tgtEl>
                                          <p:spTgt spid="41">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1">
                                            <p:txEl>
                                              <p:pRg st="2" end="2"/>
                                            </p:txEl>
                                          </p:spTgt>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ppt_x"/>
                                          </p:val>
                                        </p:tav>
                                        <p:tav tm="100000">
                                          <p:val>
                                            <p:strVal val="#ppt_x"/>
                                          </p:val>
                                        </p:tav>
                                      </p:tavLst>
                                    </p:anim>
                                    <p:anim calcmode="lin" valueType="num">
                                      <p:cBhvr additive="base">
                                        <p:cTn id="3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1">
                                            <p:txEl>
                                              <p:pRg st="3" end="3"/>
                                            </p:txEl>
                                          </p:spTgt>
                                        </p:tgtEl>
                                        <p:attrNameLst>
                                          <p:attrName>style.visibility</p:attrName>
                                        </p:attrNameLst>
                                      </p:cBhvr>
                                      <p:to>
                                        <p:strVal val="visible"/>
                                      </p:to>
                                    </p:set>
                                    <p:anim calcmode="lin" valueType="num">
                                      <p:cBhvr additive="base">
                                        <p:cTn id="40" dur="500" fill="hold"/>
                                        <p:tgtEl>
                                          <p:spTgt spid="41">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additive="base">
                                        <p:cTn id="46" dur="500" fill="hold"/>
                                        <p:tgtEl>
                                          <p:spTgt spid="45"/>
                                        </p:tgtEl>
                                        <p:attrNameLst>
                                          <p:attrName>ppt_x</p:attrName>
                                        </p:attrNameLst>
                                      </p:cBhvr>
                                      <p:tavLst>
                                        <p:tav tm="0">
                                          <p:val>
                                            <p:strVal val="#ppt_x"/>
                                          </p:val>
                                        </p:tav>
                                        <p:tav tm="100000">
                                          <p:val>
                                            <p:strVal val="#ppt_x"/>
                                          </p:val>
                                        </p:tav>
                                      </p:tavLst>
                                    </p:anim>
                                    <p:anim calcmode="lin" valueType="num">
                                      <p:cBhvr additive="base">
                                        <p:cTn id="47" dur="500" fill="hold"/>
                                        <p:tgtEl>
                                          <p:spTgt spid="45"/>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ppt_x"/>
                                          </p:val>
                                        </p:tav>
                                        <p:tav tm="100000">
                                          <p:val>
                                            <p:strVal val="#ppt_x"/>
                                          </p:val>
                                        </p:tav>
                                      </p:tavLst>
                                    </p:anim>
                                    <p:anim calcmode="lin" valueType="num">
                                      <p:cBhvr additive="base">
                                        <p:cTn id="5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39" grpId="0"/>
      <p:bldP spid="40" grpId="0"/>
      <p:bldP spid="42" grpId="0"/>
      <p:bldP spid="43" grpId="0"/>
      <p:bldP spid="44" grpId="0"/>
      <p:bldP spid="45" grpId="0"/>
      <p:bldP spid="46" grpId="0"/>
      <p:bldP spid="47" grpId="0"/>
      <p:bldP spid="48" grpId="0" animBg="1"/>
      <p:bldP spid="49" grpId="0"/>
      <p:bldP spid="5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Back propagation</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28</a:t>
            </a:fld>
            <a:endParaRPr lang="en-US"/>
          </a:p>
        </p:txBody>
      </p:sp>
      <p:sp>
        <p:nvSpPr>
          <p:cNvPr id="41" name="Content Placeholder 2"/>
          <p:cNvSpPr txBox="1">
            <a:spLocks/>
          </p:cNvSpPr>
          <p:nvPr/>
        </p:nvSpPr>
        <p:spPr>
          <a:xfrm>
            <a:off x="304800" y="1295622"/>
            <a:ext cx="8763000"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In conclusion:</a:t>
            </a:r>
          </a:p>
          <a:p>
            <a:endParaRPr lang="en-US" sz="2200" dirty="0">
              <a:latin typeface="Times New Roman" panose="02020603050405020304" pitchFamily="18" charset="0"/>
              <a:cs typeface="Times New Roman" panose="02020603050405020304" pitchFamily="18" charset="0"/>
            </a:endParaRPr>
          </a:p>
          <a:p>
            <a:endParaRPr lang="en-US" sz="2200" dirty="0" smtClean="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TextBox 46"/>
              <p:cNvSpPr txBox="1"/>
              <p:nvPr/>
            </p:nvSpPr>
            <p:spPr>
              <a:xfrm>
                <a:off x="685800" y="2133600"/>
                <a:ext cx="3832172" cy="7914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i="1" smtClean="0">
                              <a:solidFill>
                                <a:schemeClr val="accent1">
                                  <a:lumMod val="60000"/>
                                  <a:lumOff val="40000"/>
                                </a:schemeClr>
                              </a:solidFill>
                              <a:latin typeface="Cambria Math" panose="02040503050406030204" pitchFamily="18" charset="0"/>
                              <a:cs typeface="Times New Roman" panose="02020603050405020304" pitchFamily="18" charset="0"/>
                            </a:rPr>
                            <m:t>𝜕</m:t>
                          </m:r>
                          <m:r>
                            <a:rPr lang="en-US" b="0" i="1" smtClean="0">
                              <a:solidFill>
                                <a:schemeClr val="accent1">
                                  <a:lumMod val="60000"/>
                                  <a:lumOff val="40000"/>
                                </a:schemeClr>
                              </a:solidFill>
                              <a:latin typeface="Cambria Math" panose="02040503050406030204" pitchFamily="18" charset="0"/>
                              <a:cs typeface="Times New Roman" panose="02020603050405020304" pitchFamily="18" charset="0"/>
                            </a:rPr>
                            <m:t>𝐶</m:t>
                          </m:r>
                        </m:num>
                        <m:den>
                          <m:r>
                            <a:rPr lang="en-US" i="1" smtClean="0">
                              <a:solidFill>
                                <a:srgbClr val="00B0F0"/>
                              </a:solidFill>
                              <a:latin typeface="Cambria Math" panose="02040503050406030204" pitchFamily="18" charset="0"/>
                              <a:cs typeface="Times New Roman" panose="02020603050405020304" pitchFamily="18" charset="0"/>
                            </a:rPr>
                            <m:t>𝜕</m:t>
                          </m:r>
                          <m:sSubSup>
                            <m:sSubSupPr>
                              <m:ctrlPr>
                                <a:rPr lang="en-US" i="1">
                                  <a:solidFill>
                                    <a:srgbClr val="00B0F0"/>
                                  </a:solidFill>
                                  <a:latin typeface="Cambria Math" panose="02040503050406030204" pitchFamily="18" charset="0"/>
                                  <a:ea typeface="Cambria Math" panose="02040503050406030204" pitchFamily="18" charset="0"/>
                                </a:rPr>
                              </m:ctrlPr>
                            </m:sSubSupPr>
                            <m:e>
                              <m:r>
                                <a:rPr lang="en-US" i="1">
                                  <a:solidFill>
                                    <a:srgbClr val="00B0F0"/>
                                  </a:solidFill>
                                  <a:latin typeface="Cambria Math" panose="02040503050406030204" pitchFamily="18" charset="0"/>
                                  <a:ea typeface="Cambria Math" panose="02040503050406030204" pitchFamily="18" charset="0"/>
                                </a:rPr>
                                <m:t>𝑤</m:t>
                              </m:r>
                            </m:e>
                            <m:sub>
                              <m:r>
                                <a:rPr lang="en-US" i="1">
                                  <a:solidFill>
                                    <a:srgbClr val="00B0F0"/>
                                  </a:solidFill>
                                  <a:latin typeface="Cambria Math" panose="02040503050406030204" pitchFamily="18" charset="0"/>
                                  <a:ea typeface="Cambria Math" panose="02040503050406030204" pitchFamily="18" charset="0"/>
                                </a:rPr>
                                <m:t>𝑗𝑘</m:t>
                              </m:r>
                            </m:sub>
                            <m:sup>
                              <m:r>
                                <a:rPr lang="en-US" i="1">
                                  <a:solidFill>
                                    <a:srgbClr val="00B0F0"/>
                                  </a:solidFill>
                                  <a:latin typeface="Cambria Math" panose="02040503050406030204" pitchFamily="18" charset="0"/>
                                  <a:ea typeface="Cambria Math" panose="02040503050406030204" pitchFamily="18" charset="0"/>
                                </a:rPr>
                                <m:t>(</m:t>
                              </m:r>
                              <m:r>
                                <a:rPr lang="en-US" b="0" i="1" smtClean="0">
                                  <a:solidFill>
                                    <a:srgbClr val="00B0F0"/>
                                  </a:solidFill>
                                  <a:latin typeface="Cambria Math" panose="02040503050406030204" pitchFamily="18" charset="0"/>
                                  <a:ea typeface="Cambria Math" panose="02040503050406030204" pitchFamily="18" charset="0"/>
                                </a:rPr>
                                <m:t>𝑙</m:t>
                              </m:r>
                              <m:r>
                                <a:rPr lang="en-US" i="1">
                                  <a:solidFill>
                                    <a:srgbClr val="00B0F0"/>
                                  </a:solidFill>
                                  <a:latin typeface="Cambria Math" panose="02040503050406030204" pitchFamily="18" charset="0"/>
                                  <a:ea typeface="Cambria Math" panose="02040503050406030204" pitchFamily="18" charset="0"/>
                                </a:rPr>
                                <m:t>)</m:t>
                              </m:r>
                            </m:sup>
                          </m:sSubSup>
                        </m:den>
                      </m:f>
                      <m:r>
                        <a:rPr lang="en-US" b="0" i="1" smtClean="0">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cs typeface="Times New Roman" panose="02020603050405020304" pitchFamily="18" charset="0"/>
                            </a:rPr>
                            <m:t>𝑘</m:t>
                          </m:r>
                        </m:sub>
                        <m:sup>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p>
                      </m:sSubSup>
                      <m:acc>
                        <m:accPr>
                          <m:chr m:val="́"/>
                          <m:ctrlPr>
                            <a:rPr lang="en-US" i="1" smtClean="0">
                              <a:latin typeface="Cambria Math" panose="02040503050406030204" pitchFamily="18" charset="0"/>
                              <a:cs typeface="Times New Roman" panose="02020603050405020304" pitchFamily="18" charset="0"/>
                            </a:rPr>
                          </m:ctrlPr>
                        </m:accPr>
                        <m:e>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e>
                      </m:acc>
                      <m:r>
                        <a:rPr lang="en-US"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i="1">
                              <a:solidFill>
                                <a:srgbClr val="00B050"/>
                              </a:solidFill>
                              <a:latin typeface="Cambria Math" panose="02040503050406030204" pitchFamily="18" charset="0"/>
                              <a:cs typeface="Times New Roman" panose="02020603050405020304" pitchFamily="18" charset="0"/>
                            </a:rPr>
                          </m:ctrlPr>
                        </m:sSubSupPr>
                        <m:e>
                          <m:r>
                            <a:rPr lang="en-US" i="1">
                              <a:solidFill>
                                <a:srgbClr val="00B050"/>
                              </a:solidFill>
                              <a:latin typeface="Cambria Math" panose="02040503050406030204" pitchFamily="18" charset="0"/>
                              <a:cs typeface="Times New Roman" panose="02020603050405020304" pitchFamily="18" charset="0"/>
                            </a:rPr>
                            <m:t>𝑧</m:t>
                          </m:r>
                        </m:e>
                        <m:sub>
                          <m:r>
                            <a:rPr lang="en-US" i="1">
                              <a:solidFill>
                                <a:srgbClr val="00B050"/>
                              </a:solidFill>
                              <a:latin typeface="Cambria Math" panose="02040503050406030204" pitchFamily="18" charset="0"/>
                              <a:cs typeface="Times New Roman" panose="02020603050405020304" pitchFamily="18" charset="0"/>
                            </a:rPr>
                            <m:t>𝑗</m:t>
                          </m:r>
                        </m:sub>
                        <m:sup>
                          <m:r>
                            <a:rPr lang="en-US" i="1">
                              <a:solidFill>
                                <a:srgbClr val="00B050"/>
                              </a:solidFill>
                              <a:latin typeface="Cambria Math" panose="02040503050406030204" pitchFamily="18" charset="0"/>
                              <a:cs typeface="Times New Roman" panose="02020603050405020304" pitchFamily="18" charset="0"/>
                            </a:rPr>
                            <m:t>(</m:t>
                          </m:r>
                          <m:r>
                            <a:rPr lang="en-US" b="0" i="1" smtClean="0">
                              <a:solidFill>
                                <a:srgbClr val="00B050"/>
                              </a:solidFill>
                              <a:latin typeface="Cambria Math" panose="02040503050406030204" pitchFamily="18" charset="0"/>
                              <a:cs typeface="Times New Roman" panose="02020603050405020304" pitchFamily="18" charset="0"/>
                            </a:rPr>
                            <m:t>𝑙</m:t>
                          </m:r>
                          <m:r>
                            <a:rPr lang="en-US" i="1">
                              <a:solidFill>
                                <a:srgbClr val="00B050"/>
                              </a:solidFill>
                              <a:latin typeface="Cambria Math" panose="02040503050406030204" pitchFamily="18" charset="0"/>
                              <a:cs typeface="Times New Roman" panose="02020603050405020304" pitchFamily="18" charset="0"/>
                            </a:rPr>
                            <m:t>)</m:t>
                          </m:r>
                        </m:sup>
                      </m:sSubSup>
                      <m:r>
                        <a:rPr lang="en-US" i="1">
                          <a:latin typeface="Cambria Math" panose="02040503050406030204" pitchFamily="18" charset="0"/>
                          <a:ea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r>
                            <a:rPr lang="en-US" i="1">
                              <a:solidFill>
                                <a:schemeClr val="accent1">
                                  <a:lumMod val="60000"/>
                                  <a:lumOff val="40000"/>
                                </a:schemeClr>
                              </a:solidFill>
                              <a:latin typeface="Cambria Math" panose="02040503050406030204" pitchFamily="18" charset="0"/>
                              <a:cs typeface="Times New Roman" panose="02020603050405020304" pitchFamily="18" charset="0"/>
                            </a:rPr>
                            <m:t>𝜕</m:t>
                          </m:r>
                          <m:r>
                            <a:rPr lang="en-US" b="0" i="1" smtClean="0">
                              <a:solidFill>
                                <a:schemeClr val="accent1">
                                  <a:lumMod val="60000"/>
                                  <a:lumOff val="40000"/>
                                </a:schemeClr>
                              </a:solidFill>
                              <a:latin typeface="Cambria Math" panose="02040503050406030204" pitchFamily="18" charset="0"/>
                              <a:cs typeface="Times New Roman" panose="02020603050405020304" pitchFamily="18" charset="0"/>
                            </a:rPr>
                            <m:t>𝐶</m:t>
                          </m:r>
                        </m:num>
                        <m:den>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i="1">
                                  <a:latin typeface="Cambria Math" panose="02040503050406030204" pitchFamily="18" charset="0"/>
                                  <a:ea typeface="Cambria Math" panose="02040503050406030204" pitchFamily="18" charset="0"/>
                                </a:rPr>
                                <m:t>)</m:t>
                              </m:r>
                            </m:sup>
                          </m:sSubSup>
                        </m:den>
                      </m:f>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85800" y="2133600"/>
                <a:ext cx="3832172" cy="791435"/>
              </a:xfrm>
              <a:prstGeom prst="rect">
                <a:avLst/>
              </a:prstGeom>
              <a:blipFill>
                <a:blip r:embed="rId2"/>
                <a:stretch>
                  <a:fillRect/>
                </a:stretch>
              </a:blipFill>
            </p:spPr>
            <p:txBody>
              <a:bodyPr/>
              <a:lstStyle/>
              <a:p>
                <a:r>
                  <a:rPr lang="en-US">
                    <a:noFill/>
                  </a:rPr>
                  <a:t> </a:t>
                </a:r>
              </a:p>
            </p:txBody>
          </p:sp>
        </mc:Fallback>
      </mc:AlternateContent>
      <p:sp>
        <p:nvSpPr>
          <p:cNvPr id="48" name="Down Arrow 47"/>
          <p:cNvSpPr/>
          <p:nvPr/>
        </p:nvSpPr>
        <p:spPr>
          <a:xfrm>
            <a:off x="3425645" y="2976616"/>
            <a:ext cx="457200" cy="4339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p:cNvSpPr txBox="1"/>
              <p:nvPr/>
            </p:nvSpPr>
            <p:spPr>
              <a:xfrm>
                <a:off x="1659586" y="3460180"/>
                <a:ext cx="3962400" cy="9284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=0</m:t>
                          </m:r>
                        </m:sub>
                        <m:sup>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𝑛</m:t>
                              </m:r>
                            </m:e>
                            <m:sub>
                              <m:r>
                                <a:rPr lang="en-US" b="0" i="1" smtClean="0">
                                  <a:latin typeface="Cambria Math" panose="02040503050406030204" pitchFamily="18" charset="0"/>
                                  <a:cs typeface="Times New Roman" panose="02020603050405020304" pitchFamily="18" charset="0"/>
                                </a:rPr>
                                <m:t>𝑙</m:t>
                              </m:r>
                              <m:r>
                                <a:rPr lang="en-US" b="0" i="1" smtClean="0">
                                  <a:latin typeface="Cambria Math" panose="02040503050406030204" pitchFamily="18" charset="0"/>
                                  <a:cs typeface="Times New Roman" panose="02020603050405020304" pitchFamily="18" charset="0"/>
                                </a:rPr>
                                <m:t>+1</m:t>
                              </m:r>
                            </m:sub>
                          </m:sSub>
                          <m:r>
                            <a:rPr lang="en-US" b="0" i="1" smtClean="0">
                              <a:latin typeface="Cambria Math" panose="02040503050406030204" pitchFamily="18" charset="0"/>
                              <a:cs typeface="Times New Roman" panose="02020603050405020304" pitchFamily="18" charset="0"/>
                            </a:rPr>
                            <m:t>−1</m:t>
                          </m:r>
                        </m:sup>
                        <m:e>
                          <m:sSubSup>
                            <m:sSubSupPr>
                              <m:ctrlPr>
                                <a:rPr lang="en-US" i="1">
                                  <a:solidFill>
                                    <a:srgbClr val="00B0F0"/>
                                  </a:solidFill>
                                  <a:latin typeface="Cambria Math" panose="02040503050406030204" pitchFamily="18" charset="0"/>
                                  <a:ea typeface="Cambria Math" panose="02040503050406030204" pitchFamily="18" charset="0"/>
                                </a:rPr>
                              </m:ctrlPr>
                            </m:sSubSupPr>
                            <m:e>
                              <m:r>
                                <a:rPr lang="en-US" i="1">
                                  <a:solidFill>
                                    <a:srgbClr val="00B0F0"/>
                                  </a:solidFill>
                                  <a:latin typeface="Cambria Math" panose="02040503050406030204" pitchFamily="18" charset="0"/>
                                  <a:ea typeface="Cambria Math" panose="02040503050406030204" pitchFamily="18" charset="0"/>
                                </a:rPr>
                                <m:t>𝑤</m:t>
                              </m:r>
                            </m:e>
                            <m:sub>
                              <m:r>
                                <a:rPr lang="en-US" i="1">
                                  <a:solidFill>
                                    <a:srgbClr val="00B0F0"/>
                                  </a:solidFill>
                                  <a:latin typeface="Cambria Math" panose="02040503050406030204" pitchFamily="18" charset="0"/>
                                  <a:ea typeface="Cambria Math" panose="02040503050406030204" pitchFamily="18" charset="0"/>
                                </a:rPr>
                                <m:t>𝑗𝑘</m:t>
                              </m:r>
                            </m:sub>
                            <m:sup>
                              <m:r>
                                <a:rPr lang="en-US" i="1">
                                  <a:solidFill>
                                    <a:srgbClr val="00B0F0"/>
                                  </a:solidFill>
                                  <a:latin typeface="Cambria Math" panose="02040503050406030204" pitchFamily="18" charset="0"/>
                                  <a:ea typeface="Cambria Math" panose="02040503050406030204" pitchFamily="18" charset="0"/>
                                </a:rPr>
                                <m:t>(</m:t>
                              </m:r>
                              <m:r>
                                <a:rPr lang="en-US" b="0" i="1" smtClean="0">
                                  <a:solidFill>
                                    <a:srgbClr val="00B0F0"/>
                                  </a:solidFill>
                                  <a:latin typeface="Cambria Math" panose="02040503050406030204" pitchFamily="18" charset="0"/>
                                  <a:ea typeface="Cambria Math" panose="02040503050406030204" pitchFamily="18" charset="0"/>
                                </a:rPr>
                                <m:t>𝑙</m:t>
                              </m:r>
                              <m:r>
                                <a:rPr lang="en-US" b="0" i="1" smtClean="0">
                                  <a:solidFill>
                                    <a:srgbClr val="00B0F0"/>
                                  </a:solidFill>
                                  <a:latin typeface="Cambria Math" panose="02040503050406030204" pitchFamily="18" charset="0"/>
                                  <a:ea typeface="Cambria Math" panose="02040503050406030204" pitchFamily="18" charset="0"/>
                                </a:rPr>
                                <m:t>+1)</m:t>
                              </m:r>
                            </m:sup>
                          </m:sSubSup>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𝜎</m:t>
                              </m:r>
                            </m:e>
                          </m:acc>
                          <m:r>
                            <a:rPr lang="en-US"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i="1">
                                  <a:solidFill>
                                    <a:srgbClr val="00B050"/>
                                  </a:solidFill>
                                  <a:latin typeface="Cambria Math" panose="02040503050406030204" pitchFamily="18" charset="0"/>
                                  <a:cs typeface="Times New Roman" panose="02020603050405020304" pitchFamily="18" charset="0"/>
                                </a:rPr>
                              </m:ctrlPr>
                            </m:sSubSupPr>
                            <m:e>
                              <m:r>
                                <a:rPr lang="en-US" i="1">
                                  <a:solidFill>
                                    <a:srgbClr val="00B050"/>
                                  </a:solidFill>
                                  <a:latin typeface="Cambria Math" panose="02040503050406030204" pitchFamily="18" charset="0"/>
                                  <a:cs typeface="Times New Roman" panose="02020603050405020304" pitchFamily="18" charset="0"/>
                                </a:rPr>
                                <m:t>𝑧</m:t>
                              </m:r>
                            </m:e>
                            <m:sub>
                              <m:r>
                                <a:rPr lang="en-US" i="1">
                                  <a:solidFill>
                                    <a:srgbClr val="00B050"/>
                                  </a:solidFill>
                                  <a:latin typeface="Cambria Math" panose="02040503050406030204" pitchFamily="18" charset="0"/>
                                  <a:cs typeface="Times New Roman" panose="02020603050405020304" pitchFamily="18" charset="0"/>
                                </a:rPr>
                                <m:t>𝑗</m:t>
                              </m:r>
                            </m:sub>
                            <m:sup>
                              <m:r>
                                <a:rPr lang="en-US" i="1">
                                  <a:solidFill>
                                    <a:srgbClr val="00B050"/>
                                  </a:solidFill>
                                  <a:latin typeface="Cambria Math" panose="02040503050406030204" pitchFamily="18" charset="0"/>
                                  <a:cs typeface="Times New Roman" panose="02020603050405020304" pitchFamily="18" charset="0"/>
                                </a:rPr>
                                <m:t>(</m:t>
                              </m:r>
                              <m:r>
                                <a:rPr lang="en-US" b="0" i="1" smtClean="0">
                                  <a:solidFill>
                                    <a:srgbClr val="00B050"/>
                                  </a:solidFill>
                                  <a:latin typeface="Cambria Math" panose="02040503050406030204" pitchFamily="18" charset="0"/>
                                  <a:cs typeface="Times New Roman" panose="02020603050405020304" pitchFamily="18" charset="0"/>
                                </a:rPr>
                                <m:t>𝑙</m:t>
                              </m:r>
                              <m:r>
                                <a:rPr lang="en-US" b="0" i="1" smtClean="0">
                                  <a:solidFill>
                                    <a:srgbClr val="00B050"/>
                                  </a:solidFill>
                                  <a:latin typeface="Cambria Math" panose="02040503050406030204" pitchFamily="18" charset="0"/>
                                  <a:cs typeface="Times New Roman" panose="02020603050405020304" pitchFamily="18" charset="0"/>
                                </a:rPr>
                                <m:t>+1)</m:t>
                              </m:r>
                            </m:sup>
                          </m:sSubSup>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i="1" smtClean="0">
                              <a:latin typeface="Cambria Math" panose="02040503050406030204" pitchFamily="18" charset="0"/>
                              <a:cs typeface="Times New Roman" panose="02020603050405020304" pitchFamily="18" charset="0"/>
                            </a:rPr>
                            <m:t> </m:t>
                          </m:r>
                          <m:f>
                            <m:fPr>
                              <m:ctrlPr>
                                <a:rPr lang="en-US" i="1">
                                  <a:latin typeface="Cambria Math" panose="02040503050406030204" pitchFamily="18" charset="0"/>
                                  <a:cs typeface="Times New Roman" panose="02020603050405020304" pitchFamily="18" charset="0"/>
                                </a:rPr>
                              </m:ctrlPr>
                            </m:fPr>
                            <m:num>
                              <m:r>
                                <a:rPr lang="en-US" i="1">
                                  <a:solidFill>
                                    <a:schemeClr val="accent1">
                                      <a:lumMod val="60000"/>
                                      <a:lumOff val="40000"/>
                                    </a:schemeClr>
                                  </a:solidFill>
                                  <a:latin typeface="Cambria Math" panose="02040503050406030204" pitchFamily="18" charset="0"/>
                                  <a:cs typeface="Times New Roman" panose="02020603050405020304" pitchFamily="18" charset="0"/>
                                </a:rPr>
                                <m:t>𝜕</m:t>
                              </m:r>
                              <m:r>
                                <a:rPr lang="en-US" i="1">
                                  <a:solidFill>
                                    <a:schemeClr val="accent1">
                                      <a:lumMod val="60000"/>
                                      <a:lumOff val="40000"/>
                                    </a:schemeClr>
                                  </a:solidFill>
                                  <a:latin typeface="Cambria Math" panose="02040503050406030204" pitchFamily="18" charset="0"/>
                                  <a:cs typeface="Times New Roman" panose="02020603050405020304" pitchFamily="18" charset="0"/>
                                </a:rPr>
                                <m:t>𝐶</m:t>
                              </m:r>
                            </m:num>
                            <m:den>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+1)</m:t>
                                  </m:r>
                                </m:sup>
                              </m:sSubSup>
                            </m:den>
                          </m:f>
                        </m:e>
                      </m:nary>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1659586" y="3460180"/>
                <a:ext cx="3962400" cy="928459"/>
              </a:xfrm>
              <a:prstGeom prst="rect">
                <a:avLst/>
              </a:prstGeom>
              <a:blipFill>
                <a:blip r:embed="rId3"/>
                <a:stretch>
                  <a:fillRect/>
                </a:stretch>
              </a:blipFill>
            </p:spPr>
            <p:txBody>
              <a:bodyPr/>
              <a:lstStyle/>
              <a:p>
                <a:r>
                  <a:rPr lang="en-US">
                    <a:noFill/>
                  </a:rPr>
                  <a:t> </a:t>
                </a:r>
              </a:p>
            </p:txBody>
          </p:sp>
        </mc:Fallback>
      </mc:AlternateContent>
      <p:sp>
        <p:nvSpPr>
          <p:cNvPr id="36" name="TextBox 35"/>
          <p:cNvSpPr txBox="1"/>
          <p:nvPr/>
        </p:nvSpPr>
        <p:spPr>
          <a:xfrm>
            <a:off x="3589641" y="4363203"/>
            <a:ext cx="53340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or</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TextBox 50"/>
              <p:cNvSpPr txBox="1"/>
              <p:nvPr/>
            </p:nvSpPr>
            <p:spPr>
              <a:xfrm>
                <a:off x="1811986" y="4988558"/>
                <a:ext cx="3962400" cy="5068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2</m:t>
                      </m:r>
                      <m:d>
                        <m:dPr>
                          <m:ctrlPr>
                            <a:rPr lang="en-US" b="0" i="1" smtClean="0">
                              <a:latin typeface="Cambria Math" panose="02040503050406030204" pitchFamily="18" charset="0"/>
                              <a:cs typeface="Times New Roman" panose="02020603050405020304" pitchFamily="18" charset="0"/>
                            </a:rPr>
                          </m:ctrlPr>
                        </m:dPr>
                        <m:e>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cs typeface="Times New Roman" panose="02020603050405020304" pitchFamily="18" charset="0"/>
                                </a:rPr>
                                <m:t>𝑗</m:t>
                              </m:r>
                            </m:sub>
                            <m:sup>
                              <m:d>
                                <m:dPr>
                                  <m:ctrlPr>
                                    <a:rPr lang="en-US" i="1">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𝐿</m:t>
                                  </m:r>
                                </m:e>
                              </m:d>
                            </m:sup>
                          </m:sSubSup>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𝑗</m:t>
                              </m:r>
                            </m:sub>
                          </m:sSub>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811986" y="4988558"/>
                <a:ext cx="3962400" cy="506870"/>
              </a:xfrm>
              <a:prstGeom prst="rect">
                <a:avLst/>
              </a:prstGeom>
              <a:blipFill>
                <a:blip r:embed="rId4"/>
                <a:stretch>
                  <a:fillRect b="-2410"/>
                </a:stretch>
              </a:blipFill>
            </p:spPr>
            <p:txBody>
              <a:bodyPr/>
              <a:lstStyle/>
              <a:p>
                <a:r>
                  <a:rPr lang="en-US">
                    <a:noFill/>
                  </a:rPr>
                  <a:t> </a:t>
                </a:r>
              </a:p>
            </p:txBody>
          </p:sp>
        </mc:Fallback>
      </mc:AlternateContent>
      <p:sp>
        <p:nvSpPr>
          <p:cNvPr id="3" name="Rectangle 2"/>
          <p:cNvSpPr/>
          <p:nvPr/>
        </p:nvSpPr>
        <p:spPr>
          <a:xfrm>
            <a:off x="3399140" y="2053609"/>
            <a:ext cx="639459" cy="80665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082289" y="3481934"/>
            <a:ext cx="3099311" cy="220503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7983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Assignment 2</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8" y="1295622"/>
            <a:ext cx="8251772" cy="5257577"/>
          </a:xfrm>
        </p:spPr>
        <p:txBody>
          <a:bodyPr>
            <a:normAutofit/>
          </a:bodyPr>
          <a:lstStyle/>
          <a:p>
            <a:r>
              <a:rPr lang="en-US" sz="2200" dirty="0" smtClean="0">
                <a:latin typeface="Times New Roman" panose="02020603050405020304" pitchFamily="18" charset="0"/>
                <a:cs typeface="Times New Roman" panose="02020603050405020304" pitchFamily="18" charset="0"/>
              </a:rPr>
              <a:t>A python code for backpropagation is uploaded on Canvas. Please go over the code and write one page report about all the functions and classes that you see in code. </a:t>
            </a:r>
          </a:p>
          <a:p>
            <a:r>
              <a:rPr lang="en-US" sz="2200" dirty="0" smtClean="0">
                <a:latin typeface="Times New Roman" panose="02020603050405020304" pitchFamily="18" charset="0"/>
                <a:cs typeface="Times New Roman" panose="02020603050405020304" pitchFamily="18" charset="0"/>
              </a:rPr>
              <a:t>Class: Network</a:t>
            </a:r>
          </a:p>
          <a:p>
            <a:r>
              <a:rPr lang="en-US" sz="2200" dirty="0" smtClean="0">
                <a:latin typeface="Times New Roman" panose="02020603050405020304" pitchFamily="18" charset="0"/>
                <a:cs typeface="Times New Roman" panose="02020603050405020304" pitchFamily="18" charset="0"/>
              </a:rPr>
              <a:t>Functions: feedforward, SGD, </a:t>
            </a:r>
            <a:r>
              <a:rPr lang="en-US" sz="2200" dirty="0" err="1" smtClean="0">
                <a:latin typeface="Times New Roman" panose="02020603050405020304" pitchFamily="18" charset="0"/>
                <a:cs typeface="Times New Roman" panose="02020603050405020304" pitchFamily="18" charset="0"/>
              </a:rPr>
              <a:t>update_mini_batch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backprop</a:t>
            </a:r>
            <a:r>
              <a:rPr lang="en-US" sz="2200" dirty="0" smtClean="0">
                <a:latin typeface="Times New Roman" panose="02020603050405020304" pitchFamily="18" charset="0"/>
                <a:cs typeface="Times New Roman" panose="02020603050405020304" pitchFamily="18" charset="0"/>
              </a:rPr>
              <a:t>, evaluate, </a:t>
            </a:r>
            <a:r>
              <a:rPr lang="en-US" sz="2200" dirty="0" err="1" smtClean="0">
                <a:latin typeface="Times New Roman" panose="02020603050405020304" pitchFamily="18" charset="0"/>
                <a:cs typeface="Times New Roman" panose="02020603050405020304" pitchFamily="18" charset="0"/>
              </a:rPr>
              <a:t>cost_derivative</a:t>
            </a:r>
            <a:r>
              <a:rPr lang="en-US" sz="2200" dirty="0" smtClean="0">
                <a:latin typeface="Times New Roman" panose="02020603050405020304" pitchFamily="18" charset="0"/>
                <a:cs typeface="Times New Roman" panose="02020603050405020304" pitchFamily="18" charset="0"/>
              </a:rPr>
              <a:t>, sigmoid, </a:t>
            </a:r>
            <a:r>
              <a:rPr lang="en-US" sz="2200" dirty="0" err="1" smtClean="0">
                <a:latin typeface="Times New Roman" panose="02020603050405020304" pitchFamily="18" charset="0"/>
                <a:cs typeface="Times New Roman" panose="02020603050405020304" pitchFamily="18" charset="0"/>
              </a:rPr>
              <a:t>sigmoid_prime</a:t>
            </a:r>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29</a:t>
            </a:fld>
            <a:endParaRPr lang="en-US"/>
          </a:p>
        </p:txBody>
      </p:sp>
    </p:spTree>
    <p:extLst>
      <p:ext uri="{BB962C8B-B14F-4D97-AF65-F5344CB8AC3E}">
        <p14:creationId xmlns:p14="http://schemas.microsoft.com/office/powerpoint/2010/main" val="1511324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Example: Hand write recognition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8" y="1295622"/>
            <a:ext cx="8251772" cy="5257577"/>
          </a:xfrm>
        </p:spPr>
        <p:txBody>
          <a:bodyPr>
            <a:normAutofit/>
          </a:bodyPr>
          <a:lstStyle/>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47" y="1524000"/>
            <a:ext cx="7789333" cy="4381500"/>
          </a:xfrm>
          <a:prstGeom prst="rect">
            <a:avLst/>
          </a:prstGeom>
        </p:spPr>
      </p:pic>
    </p:spTree>
    <p:extLst>
      <p:ext uri="{BB962C8B-B14F-4D97-AF65-F5344CB8AC3E}">
        <p14:creationId xmlns:p14="http://schemas.microsoft.com/office/powerpoint/2010/main" val="8484658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Learning with gradient descent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1228" y="1295622"/>
                <a:ext cx="8251772" cy="5257577"/>
              </a:xfrm>
            </p:spPr>
            <p:txBody>
              <a:bodyPr>
                <a:normAutofit/>
              </a:bodyPr>
              <a:lstStyle/>
              <a:p>
                <a:r>
                  <a:rPr lang="en-US" sz="2200" dirty="0" smtClean="0">
                    <a:latin typeface="Times New Roman" panose="02020603050405020304" pitchFamily="18" charset="0"/>
                    <a:cs typeface="Times New Roman" panose="02020603050405020304" pitchFamily="18" charset="0"/>
                  </a:rPr>
                  <a:t>For this lecture we will use the MNIST </a:t>
                </a:r>
                <a:r>
                  <a:rPr lang="en-US" sz="2200" dirty="0">
                    <a:latin typeface="Times New Roman" panose="02020603050405020304" pitchFamily="18" charset="0"/>
                    <a:cs typeface="Times New Roman" panose="02020603050405020304" pitchFamily="18" charset="0"/>
                  </a:rPr>
                  <a:t>data set: </a:t>
                </a:r>
                <a:r>
                  <a:rPr lang="en-US" sz="2200" dirty="0">
                    <a:latin typeface="Times New Roman" panose="02020603050405020304" pitchFamily="18" charset="0"/>
                    <a:cs typeface="Times New Roman" panose="02020603050405020304" pitchFamily="18" charset="0"/>
                    <a:hlinkClick r:id="rId2"/>
                  </a:rPr>
                  <a:t>http://yann.lecun.com/exdb/mnist/</a:t>
                </a:r>
                <a:endParaRPr lang="en-US" sz="2200" dirty="0" smtClean="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MNIST data comes in two parts. The first part contains 60,000 images to be used as training data. These images are scanned handwriting samples from 250 people. The images are greyscale and 28 by 28 pixels in size. </a:t>
                </a:r>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second part of the MNIST data set is 10,000 images to be used as test data. Again, these are 28 by 28 greyscale images. </a:t>
                </a:r>
                <a:endParaRPr lang="en-US" sz="2200" dirty="0" smtClean="0">
                  <a:latin typeface="Times New Roman" panose="02020603050405020304" pitchFamily="18" charset="0"/>
                  <a:cs typeface="Times New Roman" panose="02020603050405020304" pitchFamily="18" charset="0"/>
                </a:endParaRPr>
              </a:p>
              <a:p>
                <a:r>
                  <a:rPr lang="en-US" sz="2200" dirty="0" smtClean="0">
                    <a:latin typeface="Times New Roman" panose="02020603050405020304" pitchFamily="18" charset="0"/>
                    <a:cs typeface="Times New Roman" panose="02020603050405020304" pitchFamily="18" charset="0"/>
                  </a:rPr>
                  <a:t>Each </a:t>
                </a:r>
                <a:r>
                  <a:rPr lang="en-US" sz="2200" dirty="0">
                    <a:latin typeface="Times New Roman" panose="02020603050405020304" pitchFamily="18" charset="0"/>
                    <a:cs typeface="Times New Roman" panose="02020603050405020304" pitchFamily="18" charset="0"/>
                  </a:rPr>
                  <a:t>training input x </a:t>
                </a:r>
                <a:r>
                  <a:rPr lang="en-US" sz="2200" dirty="0" smtClean="0">
                    <a:latin typeface="Times New Roman" panose="02020603050405020304" pitchFamily="18" charset="0"/>
                    <a:cs typeface="Times New Roman" panose="02020603050405020304" pitchFamily="18" charset="0"/>
                  </a:rPr>
                  <a:t>is </a:t>
                </a:r>
                <a:r>
                  <a:rPr lang="en-US" sz="2200" dirty="0">
                    <a:latin typeface="Times New Roman" panose="02020603050405020304" pitchFamily="18" charset="0"/>
                    <a:cs typeface="Times New Roman" panose="02020603050405020304" pitchFamily="18" charset="0"/>
                  </a:rPr>
                  <a:t>a 28×28=784-dimensional vector. </a:t>
                </a:r>
                <a:r>
                  <a:rPr lang="en-US" sz="2200" dirty="0" smtClean="0">
                    <a:latin typeface="Times New Roman" panose="02020603050405020304" pitchFamily="18" charset="0"/>
                    <a:cs typeface="Times New Roman" panose="02020603050405020304" pitchFamily="18" charset="0"/>
                  </a:rPr>
                  <a:t>We'll </a:t>
                </a:r>
                <a:r>
                  <a:rPr lang="en-US" sz="2200" dirty="0">
                    <a:latin typeface="Times New Roman" panose="02020603050405020304" pitchFamily="18" charset="0"/>
                    <a:cs typeface="Times New Roman" panose="02020603050405020304" pitchFamily="18" charset="0"/>
                  </a:rPr>
                  <a:t>denote the corresponding desired output by y=y(x), where y is a 10-dimensional vector. For example, if a particular training image, x, depicts a 6, then y(x)=(0,0,0,0,0,0,1,0,0,0</a:t>
                </a:r>
                <a14:m>
                  <m:oMath xmlns:m="http://schemas.openxmlformats.org/officeDocument/2006/math">
                    <m:sSup>
                      <m:sSupPr>
                        <m:ctrlPr>
                          <a:rPr lang="en-US" sz="2200" i="1" dirty="0" smtClean="0">
                            <a:latin typeface="Cambria Math" panose="02040503050406030204" pitchFamily="18" charset="0"/>
                            <a:cs typeface="Times New Roman" panose="02020603050405020304" pitchFamily="18" charset="0"/>
                          </a:rPr>
                        </m:ctrlPr>
                      </m:sSupPr>
                      <m:e>
                        <m:r>
                          <a:rPr lang="en-US" sz="2200" b="0" i="1" dirty="0" smtClean="0">
                            <a:latin typeface="Cambria Math" panose="02040503050406030204" pitchFamily="18" charset="0"/>
                            <a:cs typeface="Times New Roman" panose="02020603050405020304" pitchFamily="18" charset="0"/>
                          </a:rPr>
                          <m:t>)</m:t>
                        </m:r>
                      </m:e>
                      <m:sup>
                        <m:r>
                          <a:rPr lang="en-US" sz="2200" b="0" i="1" dirty="0" smtClean="0">
                            <a:latin typeface="Cambria Math" panose="02040503050406030204" pitchFamily="18" charset="0"/>
                            <a:cs typeface="Times New Roman" panose="02020603050405020304" pitchFamily="18" charset="0"/>
                          </a:rPr>
                          <m:t>𝑇</m:t>
                        </m:r>
                      </m:sup>
                    </m:sSup>
                  </m:oMath>
                </a14:m>
                <a:r>
                  <a:rPr lang="en-US" sz="2200" dirty="0" smtClean="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is the desired output from the network.</a:t>
                </a:r>
                <a:endParaRPr lang="en-US" sz="2200" dirty="0" smtClean="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1228" y="1295622"/>
                <a:ext cx="8251772" cy="5257577"/>
              </a:xfrm>
              <a:blipFill>
                <a:blip r:embed="rId3"/>
                <a:stretch>
                  <a:fillRect l="-886" t="-812" r="-11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6F96C40-0356-46F5-90E5-FF57DE76D9A0}" type="slidenum">
              <a:rPr lang="en-US" smtClean="0"/>
              <a:t>30</a:t>
            </a:fld>
            <a:endParaRPr lang="en-US"/>
          </a:p>
        </p:txBody>
      </p:sp>
    </p:spTree>
    <p:extLst>
      <p:ext uri="{BB962C8B-B14F-4D97-AF65-F5344CB8AC3E}">
        <p14:creationId xmlns:p14="http://schemas.microsoft.com/office/powerpoint/2010/main" val="11458250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a:latin typeface="Times New Roman" panose="02020603050405020304" pitchFamily="18" charset="0"/>
                <a:cs typeface="Times New Roman" panose="02020603050405020304" pitchFamily="18" charset="0"/>
              </a:rPr>
              <a:t>Review: </a:t>
            </a:r>
            <a:r>
              <a:rPr lang="en-US" dirty="0" smtClean="0">
                <a:latin typeface="Times New Roman" panose="02020603050405020304" pitchFamily="18" charset="0"/>
                <a:cs typeface="Times New Roman" panose="02020603050405020304" pitchFamily="18" charset="0"/>
              </a:rPr>
              <a:t>Hand write recognition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8" y="1295622"/>
            <a:ext cx="8251772" cy="5257577"/>
          </a:xfrm>
        </p:spPr>
        <p:txBody>
          <a:bodyPr>
            <a:normAutofit/>
          </a:bodyPr>
          <a:lstStyle/>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4</a:t>
            </a:fld>
            <a:endParaRPr lang="en-US"/>
          </a:p>
        </p:txBody>
      </p:sp>
      <p:sp>
        <p:nvSpPr>
          <p:cNvPr id="8" name="Content Placeholder 2"/>
          <p:cNvSpPr txBox="1">
            <a:spLocks/>
          </p:cNvSpPr>
          <p:nvPr/>
        </p:nvSpPr>
        <p:spPr>
          <a:xfrm>
            <a:off x="663628" y="1448022"/>
            <a:ext cx="8251772" cy="525757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sz="2200" dirty="0" smtClean="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628" y="1676400"/>
            <a:ext cx="8142027" cy="4579891"/>
          </a:xfrm>
          <a:prstGeom prst="rect">
            <a:avLst/>
          </a:prstGeom>
        </p:spPr>
      </p:pic>
    </p:spTree>
    <p:extLst>
      <p:ext uri="{BB962C8B-B14F-4D97-AF65-F5344CB8AC3E}">
        <p14:creationId xmlns:p14="http://schemas.microsoft.com/office/powerpoint/2010/main" val="236778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Review- General NN</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5</a:t>
            </a:fld>
            <a:endParaRPr lang="en-US"/>
          </a:p>
        </p:txBody>
      </p:sp>
      <p:sp>
        <p:nvSpPr>
          <p:cNvPr id="25" name="Oval 24"/>
          <p:cNvSpPr/>
          <p:nvPr/>
        </p:nvSpPr>
        <p:spPr>
          <a:xfrm>
            <a:off x="2438400" y="1828800"/>
            <a:ext cx="1705865" cy="17058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5" idx="0"/>
            <a:endCxn id="25" idx="4"/>
          </p:cNvCxnSpPr>
          <p:nvPr/>
        </p:nvCxnSpPr>
        <p:spPr>
          <a:xfrm>
            <a:off x="3291333" y="1828800"/>
            <a:ext cx="0" cy="170586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p:cNvSpPr/>
              <p:nvPr/>
            </p:nvSpPr>
            <p:spPr>
              <a:xfrm>
                <a:off x="2359144" y="2381145"/>
                <a:ext cx="1070293" cy="5318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1100" i="1" smtClean="0">
                              <a:latin typeface="Cambria Math" panose="02040503050406030204" pitchFamily="18" charset="0"/>
                            </a:rPr>
                          </m:ctrlPr>
                        </m:limLowPr>
                        <m:e>
                          <m:groupChr>
                            <m:groupChrPr>
                              <m:chr m:val="⏟"/>
                              <m:ctrlPr>
                                <a:rPr lang="en-US" sz="1100" i="1" smtClean="0">
                                  <a:latin typeface="Cambria Math" panose="02040503050406030204" pitchFamily="18" charset="0"/>
                                </a:rPr>
                              </m:ctrlPr>
                            </m:groupChrPr>
                            <m:e>
                              <m:sSubSup>
                                <m:sSubSupPr>
                                  <m:ctrlPr>
                                    <a:rPr lang="en-US" sz="1100" i="1">
                                      <a:latin typeface="Cambria Math" panose="02040503050406030204" pitchFamily="18" charset="0"/>
                                    </a:rPr>
                                  </m:ctrlPr>
                                </m:sSubSupPr>
                                <m:e>
                                  <m:r>
                                    <a:rPr lang="en-US" sz="1100" i="1">
                                      <a:latin typeface="Cambria Math" panose="02040503050406030204" pitchFamily="18" charset="0"/>
                                    </a:rPr>
                                    <m:t>𝑤</m:t>
                                  </m:r>
                                </m:e>
                                <m:sub>
                                  <m:r>
                                    <a:rPr lang="en-US" sz="1100" i="1">
                                      <a:latin typeface="Cambria Math" panose="02040503050406030204" pitchFamily="18" charset="0"/>
                                    </a:rPr>
                                    <m:t>1</m:t>
                                  </m:r>
                                </m:sub>
                                <m:sup>
                                  <m:d>
                                    <m:dPr>
                                      <m:ctrlPr>
                                        <a:rPr lang="en-US" sz="1100" i="1">
                                          <a:latin typeface="Cambria Math" panose="02040503050406030204" pitchFamily="18" charset="0"/>
                                        </a:rPr>
                                      </m:ctrlPr>
                                    </m:dPr>
                                    <m:e>
                                      <m:r>
                                        <a:rPr lang="en-US" sz="1100" i="1">
                                          <a:latin typeface="Cambria Math" panose="02040503050406030204" pitchFamily="18" charset="0"/>
                                        </a:rPr>
                                        <m:t>1</m:t>
                                      </m:r>
                                    </m:e>
                                  </m:d>
                                  <m:r>
                                    <a:rPr lang="en-US" sz="1100" i="1">
                                      <a:latin typeface="Cambria Math" panose="02040503050406030204" pitchFamily="18" charset="0"/>
                                    </a:rPr>
                                    <m:t>𝑇</m:t>
                                  </m:r>
                                </m:sup>
                              </m:sSubSup>
                              <m:r>
                                <a:rPr lang="en-US" sz="1100" i="1">
                                  <a:latin typeface="Cambria Math" panose="02040503050406030204" pitchFamily="18" charset="0"/>
                                </a:rPr>
                                <m:t>𝑥</m:t>
                              </m:r>
                              <m:r>
                                <a:rPr lang="en-US" sz="1100" i="1">
                                  <a:latin typeface="Cambria Math" panose="02040503050406030204" pitchFamily="18" charset="0"/>
                                </a:rPr>
                                <m:t>+</m:t>
                              </m:r>
                              <m:sSubSup>
                                <m:sSubSupPr>
                                  <m:ctrlPr>
                                    <a:rPr lang="en-US" sz="1100" i="1" smtClean="0">
                                      <a:latin typeface="Cambria Math" panose="02040503050406030204" pitchFamily="18" charset="0"/>
                                    </a:rPr>
                                  </m:ctrlPr>
                                </m:sSubSupPr>
                                <m:e>
                                  <m:r>
                                    <a:rPr lang="en-US" sz="1100" b="0" i="1" smtClean="0">
                                      <a:latin typeface="Cambria Math" panose="02040503050406030204" pitchFamily="18" charset="0"/>
                                    </a:rPr>
                                    <m:t>𝑏</m:t>
                                  </m:r>
                                </m:e>
                                <m:sub>
                                  <m:r>
                                    <a:rPr lang="en-US" sz="1100" b="0" i="1" smtClean="0">
                                      <a:latin typeface="Cambria Math" panose="02040503050406030204" pitchFamily="18" charset="0"/>
                                    </a:rPr>
                                    <m:t>1</m:t>
                                  </m:r>
                                </m:sub>
                                <m:sup>
                                  <m:r>
                                    <a:rPr lang="en-US" sz="1100" b="0" i="1" smtClean="0">
                                      <a:latin typeface="Cambria Math" panose="02040503050406030204" pitchFamily="18" charset="0"/>
                                    </a:rPr>
                                    <m:t>(1)</m:t>
                                  </m:r>
                                </m:sup>
                              </m:sSubSup>
                              <m:r>
                                <m:rPr>
                                  <m:nor/>
                                </m:rPr>
                                <a:rPr lang="en-US" sz="1100" dirty="0"/>
                                <m:t> </m:t>
                              </m:r>
                            </m:e>
                          </m:groupChr>
                        </m:e>
                        <m:lim>
                          <m:sSubSup>
                            <m:sSubSupPr>
                              <m:ctrlPr>
                                <a:rPr lang="en-US" sz="1100" i="1" smtClean="0">
                                  <a:latin typeface="Cambria Math" panose="02040503050406030204" pitchFamily="18" charset="0"/>
                                </a:rPr>
                              </m:ctrlPr>
                            </m:sSubSupPr>
                            <m:e>
                              <m:r>
                                <a:rPr lang="en-US" sz="1100" b="0" i="1" smtClean="0">
                                  <a:latin typeface="Cambria Math" panose="02040503050406030204" pitchFamily="18" charset="0"/>
                                </a:rPr>
                                <m:t>𝑧</m:t>
                              </m:r>
                            </m:e>
                            <m:sub>
                              <m:r>
                                <a:rPr lang="en-US" sz="1100" b="0" i="1" smtClean="0">
                                  <a:latin typeface="Cambria Math" panose="02040503050406030204" pitchFamily="18" charset="0"/>
                                </a:rPr>
                                <m:t>1</m:t>
                              </m:r>
                            </m:sub>
                            <m:sup>
                              <m:r>
                                <a:rPr lang="en-US" sz="1100" b="0" i="1" smtClean="0">
                                  <a:latin typeface="Cambria Math" panose="02040503050406030204" pitchFamily="18" charset="0"/>
                                </a:rPr>
                                <m:t>(1)</m:t>
                              </m:r>
                            </m:sup>
                          </m:sSubSup>
                        </m:lim>
                      </m:limLow>
                    </m:oMath>
                  </m:oMathPara>
                </a14:m>
                <a:endParaRPr lang="en-US" sz="1100" dirty="0"/>
              </a:p>
            </p:txBody>
          </p:sp>
        </mc:Choice>
        <mc:Fallback xmlns="">
          <p:sp>
            <p:nvSpPr>
              <p:cNvPr id="29" name="Rectangle 28"/>
              <p:cNvSpPr>
                <a:spLocks noRot="1" noChangeAspect="1" noMove="1" noResize="1" noEditPoints="1" noAdjustHandles="1" noChangeArrowheads="1" noChangeShapeType="1" noTextEdit="1"/>
              </p:cNvSpPr>
              <p:nvPr/>
            </p:nvSpPr>
            <p:spPr>
              <a:xfrm>
                <a:off x="2359144" y="2381145"/>
                <a:ext cx="1070293" cy="53181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3284560" y="2371418"/>
                <a:ext cx="696088" cy="559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1200" i="1" smtClean="0">
                              <a:latin typeface="Cambria Math" panose="02040503050406030204" pitchFamily="18" charset="0"/>
                            </a:rPr>
                          </m:ctrlPr>
                        </m:limLowPr>
                        <m:e>
                          <m:groupChr>
                            <m:groupChrPr>
                              <m:chr m:val="⏟"/>
                              <m:ctrlPr>
                                <a:rPr lang="en-US" sz="1200" i="1" smtClean="0">
                                  <a:latin typeface="Cambria Math" panose="02040503050406030204" pitchFamily="18" charset="0"/>
                                </a:rPr>
                              </m:ctrlPr>
                            </m:groupChrPr>
                            <m:e>
                              <m:r>
                                <a:rPr lang="en-US" sz="1200" i="1" smtClean="0">
                                  <a:latin typeface="Cambria Math" panose="02040503050406030204" pitchFamily="18" charset="0"/>
                                  <a:ea typeface="Cambria Math" panose="02040503050406030204" pitchFamily="18" charset="0"/>
                                </a:rPr>
                                <m:t>𝜎</m:t>
                              </m:r>
                              <m:r>
                                <a:rPr lang="en-US" sz="1200" b="0" i="1" smtClean="0">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𝑧</m:t>
                                  </m:r>
                                </m:e>
                                <m:sub>
                                  <m:r>
                                    <a:rPr lang="en-US" sz="1200" i="1">
                                      <a:latin typeface="Cambria Math" panose="02040503050406030204" pitchFamily="18" charset="0"/>
                                    </a:rPr>
                                    <m:t>1</m:t>
                                  </m:r>
                                </m:sub>
                                <m:sup>
                                  <m:r>
                                    <a:rPr lang="en-US" sz="1200" i="1">
                                      <a:latin typeface="Cambria Math" panose="02040503050406030204" pitchFamily="18" charset="0"/>
                                    </a:rPr>
                                    <m:t>(1)</m:t>
                                  </m:r>
                                </m:sup>
                              </m:sSubSup>
                              <m:r>
                                <a:rPr lang="en-US" sz="1200" b="0" i="1" smtClean="0">
                                  <a:latin typeface="Cambria Math" panose="02040503050406030204" pitchFamily="18" charset="0"/>
                                  <a:ea typeface="Cambria Math" panose="02040503050406030204" pitchFamily="18" charset="0"/>
                                </a:rPr>
                                <m:t>)</m:t>
                              </m:r>
                            </m:e>
                          </m:groupChr>
                        </m:e>
                        <m:lim>
                          <m:sSubSup>
                            <m:sSubSupPr>
                              <m:ctrlPr>
                                <a:rPr lang="en-US" sz="1200" i="1">
                                  <a:latin typeface="Cambria Math" panose="02040503050406030204" pitchFamily="18" charset="0"/>
                                </a:rPr>
                              </m:ctrlPr>
                            </m:sSubSupPr>
                            <m:e>
                              <m:r>
                                <a:rPr lang="en-US" sz="1200" b="0" i="1" smtClean="0">
                                  <a:latin typeface="Cambria Math" panose="02040503050406030204" pitchFamily="18" charset="0"/>
                                </a:rPr>
                                <m:t>𝑎</m:t>
                              </m:r>
                            </m:e>
                            <m:sub>
                              <m:r>
                                <a:rPr lang="en-US" sz="1200" i="1">
                                  <a:latin typeface="Cambria Math" panose="02040503050406030204" pitchFamily="18" charset="0"/>
                                </a:rPr>
                                <m:t>1</m:t>
                              </m:r>
                            </m:sub>
                            <m:sup>
                              <m:r>
                                <a:rPr lang="en-US" sz="1200" i="1">
                                  <a:latin typeface="Cambria Math" panose="02040503050406030204" pitchFamily="18" charset="0"/>
                                </a:rPr>
                                <m:t>(1)</m:t>
                              </m:r>
                            </m:sup>
                          </m:sSubSup>
                        </m:lim>
                      </m:limLow>
                    </m:oMath>
                  </m:oMathPara>
                </a14:m>
                <a:endParaRPr lang="en-US" sz="1200" dirty="0"/>
              </a:p>
            </p:txBody>
          </p:sp>
        </mc:Choice>
        <mc:Fallback xmlns="">
          <p:sp>
            <p:nvSpPr>
              <p:cNvPr id="31" name="Rectangle 30"/>
              <p:cNvSpPr>
                <a:spLocks noRot="1" noChangeAspect="1" noMove="1" noResize="1" noEditPoints="1" noAdjustHandles="1" noChangeArrowheads="1" noChangeShapeType="1" noTextEdit="1"/>
              </p:cNvSpPr>
              <p:nvPr/>
            </p:nvSpPr>
            <p:spPr>
              <a:xfrm>
                <a:off x="3284560" y="2371418"/>
                <a:ext cx="696088" cy="559961"/>
              </a:xfrm>
              <a:prstGeom prst="rect">
                <a:avLst/>
              </a:prstGeom>
              <a:blipFill>
                <a:blip r:embed="rId3"/>
                <a:stretch>
                  <a:fillRect/>
                </a:stretch>
              </a:blipFill>
            </p:spPr>
            <p:txBody>
              <a:bodyPr/>
              <a:lstStyle/>
              <a:p>
                <a:r>
                  <a:rPr lang="en-US">
                    <a:noFill/>
                  </a:rPr>
                  <a:t> </a:t>
                </a:r>
              </a:p>
            </p:txBody>
          </p:sp>
        </mc:Fallback>
      </mc:AlternateContent>
      <p:cxnSp>
        <p:nvCxnSpPr>
          <p:cNvPr id="32" name="Straight Arrow Connector 31"/>
          <p:cNvCxnSpPr>
            <a:stCxn id="36" idx="3"/>
            <a:endCxn id="29" idx="1"/>
          </p:cNvCxnSpPr>
          <p:nvPr/>
        </p:nvCxnSpPr>
        <p:spPr>
          <a:xfrm flipV="1">
            <a:off x="1254310" y="2647051"/>
            <a:ext cx="1104834" cy="51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204500" y="3043130"/>
            <a:ext cx="1297542" cy="806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1" idx="3"/>
            <a:endCxn id="25" idx="3"/>
          </p:cNvCxnSpPr>
          <p:nvPr/>
        </p:nvCxnSpPr>
        <p:spPr>
          <a:xfrm flipV="1">
            <a:off x="1308168" y="3284847"/>
            <a:ext cx="1380050" cy="1450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732605" y="2544753"/>
                <a:ext cx="52170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m:oMathPara>
                </a14:m>
                <a:endParaRPr lang="en-US" sz="1400" dirty="0">
                  <a:solidFill>
                    <a:schemeClr val="tx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732605" y="2544753"/>
                <a:ext cx="521705" cy="3077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780561" y="3658636"/>
                <a:ext cx="52170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m:oMathPara>
                </a14:m>
                <a:endParaRPr lang="en-US" sz="1400" dirty="0">
                  <a:solidFill>
                    <a:schemeClr val="tx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780561" y="3658636"/>
                <a:ext cx="521705"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86463" y="4581919"/>
                <a:ext cx="52170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3</m:t>
                          </m:r>
                        </m:sub>
                      </m:sSub>
                    </m:oMath>
                  </m:oMathPara>
                </a14:m>
                <a:endParaRPr lang="en-US" sz="1400" dirty="0">
                  <a:solidFill>
                    <a:schemeClr val="tx1"/>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86463" y="4581919"/>
                <a:ext cx="521705" cy="307777"/>
              </a:xfrm>
              <a:prstGeom prst="rect">
                <a:avLst/>
              </a:prstGeom>
              <a:blipFill>
                <a:blip r:embed="rId6"/>
                <a:stretch>
                  <a:fillRect/>
                </a:stretch>
              </a:blipFill>
            </p:spPr>
            <p:txBody>
              <a:bodyPr/>
              <a:lstStyle/>
              <a:p>
                <a:r>
                  <a:rPr lang="en-US">
                    <a:noFill/>
                  </a:rPr>
                  <a:t> </a:t>
                </a:r>
              </a:p>
            </p:txBody>
          </p:sp>
        </mc:Fallback>
      </mc:AlternateContent>
      <p:cxnSp>
        <p:nvCxnSpPr>
          <p:cNvPr id="42" name="Straight Arrow Connector 41"/>
          <p:cNvCxnSpPr>
            <a:endCxn id="51" idx="1"/>
          </p:cNvCxnSpPr>
          <p:nvPr/>
        </p:nvCxnSpPr>
        <p:spPr>
          <a:xfrm>
            <a:off x="4144265" y="2645855"/>
            <a:ext cx="1200075" cy="50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2495368" y="3655634"/>
            <a:ext cx="1705865" cy="17058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3" idx="0"/>
            <a:endCxn id="43" idx="4"/>
          </p:cNvCxnSpPr>
          <p:nvPr/>
        </p:nvCxnSpPr>
        <p:spPr>
          <a:xfrm>
            <a:off x="3348301" y="3655634"/>
            <a:ext cx="0" cy="170586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p:cNvSpPr/>
              <p:nvPr/>
            </p:nvSpPr>
            <p:spPr>
              <a:xfrm>
                <a:off x="2416112" y="4207979"/>
                <a:ext cx="1070293" cy="5318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1100" i="1" smtClean="0">
                              <a:latin typeface="Cambria Math" panose="02040503050406030204" pitchFamily="18" charset="0"/>
                            </a:rPr>
                          </m:ctrlPr>
                        </m:limLowPr>
                        <m:e>
                          <m:groupChr>
                            <m:groupChrPr>
                              <m:chr m:val="⏟"/>
                              <m:ctrlPr>
                                <a:rPr lang="en-US" sz="1100" i="1" smtClean="0">
                                  <a:latin typeface="Cambria Math" panose="02040503050406030204" pitchFamily="18" charset="0"/>
                                </a:rPr>
                              </m:ctrlPr>
                            </m:groupChrPr>
                            <m:e>
                              <m:sSubSup>
                                <m:sSubSupPr>
                                  <m:ctrlPr>
                                    <a:rPr lang="en-US" sz="1100" i="1">
                                      <a:latin typeface="Cambria Math" panose="02040503050406030204" pitchFamily="18" charset="0"/>
                                    </a:rPr>
                                  </m:ctrlPr>
                                </m:sSubSupPr>
                                <m:e>
                                  <m:r>
                                    <a:rPr lang="en-US" sz="1100" i="1">
                                      <a:latin typeface="Cambria Math" panose="02040503050406030204" pitchFamily="18" charset="0"/>
                                    </a:rPr>
                                    <m:t>𝑤</m:t>
                                  </m:r>
                                </m:e>
                                <m:sub>
                                  <m:r>
                                    <a:rPr lang="en-US" sz="1100" b="0" i="1" smtClean="0">
                                      <a:latin typeface="Cambria Math" panose="02040503050406030204" pitchFamily="18" charset="0"/>
                                    </a:rPr>
                                    <m:t>2</m:t>
                                  </m:r>
                                </m:sub>
                                <m:sup>
                                  <m:d>
                                    <m:dPr>
                                      <m:ctrlPr>
                                        <a:rPr lang="en-US" sz="1100" i="1">
                                          <a:latin typeface="Cambria Math" panose="02040503050406030204" pitchFamily="18" charset="0"/>
                                        </a:rPr>
                                      </m:ctrlPr>
                                    </m:dPr>
                                    <m:e>
                                      <m:r>
                                        <a:rPr lang="en-US" sz="1100" i="1">
                                          <a:latin typeface="Cambria Math" panose="02040503050406030204" pitchFamily="18" charset="0"/>
                                        </a:rPr>
                                        <m:t>1</m:t>
                                      </m:r>
                                    </m:e>
                                  </m:d>
                                  <m:r>
                                    <a:rPr lang="en-US" sz="1100" i="1">
                                      <a:latin typeface="Cambria Math" panose="02040503050406030204" pitchFamily="18" charset="0"/>
                                    </a:rPr>
                                    <m:t>𝑇</m:t>
                                  </m:r>
                                </m:sup>
                              </m:sSubSup>
                              <m:r>
                                <a:rPr lang="en-US" sz="1100" i="1">
                                  <a:latin typeface="Cambria Math" panose="02040503050406030204" pitchFamily="18" charset="0"/>
                                </a:rPr>
                                <m:t>𝑥</m:t>
                              </m:r>
                              <m:r>
                                <a:rPr lang="en-US" sz="1100" i="1">
                                  <a:latin typeface="Cambria Math" panose="02040503050406030204" pitchFamily="18" charset="0"/>
                                </a:rPr>
                                <m:t>+</m:t>
                              </m:r>
                              <m:sSubSup>
                                <m:sSubSupPr>
                                  <m:ctrlPr>
                                    <a:rPr lang="en-US" sz="1100" i="1" smtClean="0">
                                      <a:latin typeface="Cambria Math" panose="02040503050406030204" pitchFamily="18" charset="0"/>
                                    </a:rPr>
                                  </m:ctrlPr>
                                </m:sSubSupPr>
                                <m:e>
                                  <m:r>
                                    <a:rPr lang="en-US" sz="1100" b="0" i="1" smtClean="0">
                                      <a:latin typeface="Cambria Math" panose="02040503050406030204" pitchFamily="18" charset="0"/>
                                    </a:rPr>
                                    <m:t>𝑏</m:t>
                                  </m:r>
                                </m:e>
                                <m:sub>
                                  <m:r>
                                    <a:rPr lang="en-US" sz="1100" b="0" i="1" smtClean="0">
                                      <a:latin typeface="Cambria Math" panose="02040503050406030204" pitchFamily="18" charset="0"/>
                                    </a:rPr>
                                    <m:t>2</m:t>
                                  </m:r>
                                </m:sub>
                                <m:sup>
                                  <m:r>
                                    <a:rPr lang="en-US" sz="1100" b="0" i="1" smtClean="0">
                                      <a:latin typeface="Cambria Math" panose="02040503050406030204" pitchFamily="18" charset="0"/>
                                    </a:rPr>
                                    <m:t>(1)</m:t>
                                  </m:r>
                                </m:sup>
                              </m:sSubSup>
                              <m:r>
                                <m:rPr>
                                  <m:nor/>
                                </m:rPr>
                                <a:rPr lang="en-US" sz="1100" dirty="0"/>
                                <m:t> </m:t>
                              </m:r>
                            </m:e>
                          </m:groupChr>
                        </m:e>
                        <m:lim>
                          <m:sSubSup>
                            <m:sSubSupPr>
                              <m:ctrlPr>
                                <a:rPr lang="en-US" sz="1100" i="1" smtClean="0">
                                  <a:latin typeface="Cambria Math" panose="02040503050406030204" pitchFamily="18" charset="0"/>
                                </a:rPr>
                              </m:ctrlPr>
                            </m:sSubSupPr>
                            <m:e>
                              <m:r>
                                <a:rPr lang="en-US" sz="1100" b="0" i="1" smtClean="0">
                                  <a:latin typeface="Cambria Math" panose="02040503050406030204" pitchFamily="18" charset="0"/>
                                </a:rPr>
                                <m:t>𝑧</m:t>
                              </m:r>
                            </m:e>
                            <m:sub>
                              <m:r>
                                <a:rPr lang="en-US" sz="1100" b="0" i="1" smtClean="0">
                                  <a:latin typeface="Cambria Math" panose="02040503050406030204" pitchFamily="18" charset="0"/>
                                </a:rPr>
                                <m:t>2</m:t>
                              </m:r>
                            </m:sub>
                            <m:sup>
                              <m:r>
                                <a:rPr lang="en-US" sz="1100" b="0" i="1" smtClean="0">
                                  <a:latin typeface="Cambria Math" panose="02040503050406030204" pitchFamily="18" charset="0"/>
                                </a:rPr>
                                <m:t>(1)</m:t>
                              </m:r>
                            </m:sup>
                          </m:sSubSup>
                        </m:lim>
                      </m:limLow>
                    </m:oMath>
                  </m:oMathPara>
                </a14:m>
                <a:endParaRPr lang="en-US" sz="1100" dirty="0"/>
              </a:p>
            </p:txBody>
          </p:sp>
        </mc:Choice>
        <mc:Fallback xmlns="">
          <p:sp>
            <p:nvSpPr>
              <p:cNvPr id="45" name="Rectangle 44"/>
              <p:cNvSpPr>
                <a:spLocks noRot="1" noChangeAspect="1" noMove="1" noResize="1" noEditPoints="1" noAdjustHandles="1" noChangeArrowheads="1" noChangeShapeType="1" noTextEdit="1"/>
              </p:cNvSpPr>
              <p:nvPr/>
            </p:nvSpPr>
            <p:spPr>
              <a:xfrm>
                <a:off x="2416112" y="4207979"/>
                <a:ext cx="1070293" cy="53181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p:cNvSpPr/>
              <p:nvPr/>
            </p:nvSpPr>
            <p:spPr>
              <a:xfrm>
                <a:off x="3341528" y="4198252"/>
                <a:ext cx="696088" cy="559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1200" i="1" smtClean="0">
                              <a:latin typeface="Cambria Math" panose="02040503050406030204" pitchFamily="18" charset="0"/>
                            </a:rPr>
                          </m:ctrlPr>
                        </m:limLowPr>
                        <m:e>
                          <m:groupChr>
                            <m:groupChrPr>
                              <m:chr m:val="⏟"/>
                              <m:ctrlPr>
                                <a:rPr lang="en-US" sz="1200" i="1" smtClean="0">
                                  <a:latin typeface="Cambria Math" panose="02040503050406030204" pitchFamily="18" charset="0"/>
                                </a:rPr>
                              </m:ctrlPr>
                            </m:groupChrPr>
                            <m:e>
                              <m:r>
                                <a:rPr lang="en-US" sz="1200" i="1" smtClean="0">
                                  <a:latin typeface="Cambria Math" panose="02040503050406030204" pitchFamily="18" charset="0"/>
                                  <a:ea typeface="Cambria Math" panose="02040503050406030204" pitchFamily="18" charset="0"/>
                                </a:rPr>
                                <m:t>𝜎</m:t>
                              </m:r>
                              <m:r>
                                <a:rPr lang="en-US" sz="1200" b="0" i="1" smtClean="0">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rPr>
                                  </m:ctrlPr>
                                </m:sSubSupPr>
                                <m:e>
                                  <m:r>
                                    <a:rPr lang="en-US" sz="1200" i="1">
                                      <a:latin typeface="Cambria Math" panose="02040503050406030204" pitchFamily="18" charset="0"/>
                                    </a:rPr>
                                    <m:t>𝑧</m:t>
                                  </m:r>
                                </m:e>
                                <m:sub>
                                  <m:r>
                                    <a:rPr lang="en-US" sz="1200" b="0" i="1" smtClean="0">
                                      <a:latin typeface="Cambria Math" panose="02040503050406030204" pitchFamily="18" charset="0"/>
                                    </a:rPr>
                                    <m:t>2</m:t>
                                  </m:r>
                                </m:sub>
                                <m:sup>
                                  <m:r>
                                    <a:rPr lang="en-US" sz="1200" i="1">
                                      <a:latin typeface="Cambria Math" panose="02040503050406030204" pitchFamily="18" charset="0"/>
                                    </a:rPr>
                                    <m:t>(1)</m:t>
                                  </m:r>
                                </m:sup>
                              </m:sSubSup>
                              <m:r>
                                <a:rPr lang="en-US" sz="1200" b="0" i="1" smtClean="0">
                                  <a:latin typeface="Cambria Math" panose="02040503050406030204" pitchFamily="18" charset="0"/>
                                  <a:ea typeface="Cambria Math" panose="02040503050406030204" pitchFamily="18" charset="0"/>
                                </a:rPr>
                                <m:t>)</m:t>
                              </m:r>
                            </m:e>
                          </m:groupChr>
                        </m:e>
                        <m:lim>
                          <m:sSubSup>
                            <m:sSubSupPr>
                              <m:ctrlPr>
                                <a:rPr lang="en-US" sz="1200" i="1">
                                  <a:latin typeface="Cambria Math" panose="02040503050406030204" pitchFamily="18" charset="0"/>
                                </a:rPr>
                              </m:ctrlPr>
                            </m:sSubSupPr>
                            <m:e>
                              <m:r>
                                <a:rPr lang="en-US" sz="1200" b="0" i="1" smtClean="0">
                                  <a:latin typeface="Cambria Math" panose="02040503050406030204" pitchFamily="18" charset="0"/>
                                </a:rPr>
                                <m:t>𝑎</m:t>
                              </m:r>
                            </m:e>
                            <m:sub>
                              <m:r>
                                <a:rPr lang="en-US" sz="1200" b="0" i="1" smtClean="0">
                                  <a:latin typeface="Cambria Math" panose="02040503050406030204" pitchFamily="18" charset="0"/>
                                </a:rPr>
                                <m:t>2</m:t>
                              </m:r>
                            </m:sub>
                            <m:sup>
                              <m:r>
                                <a:rPr lang="en-US" sz="1200" i="1">
                                  <a:latin typeface="Cambria Math" panose="02040503050406030204" pitchFamily="18" charset="0"/>
                                </a:rPr>
                                <m:t>(1)</m:t>
                              </m:r>
                            </m:sup>
                          </m:sSubSup>
                        </m:lim>
                      </m:limLow>
                    </m:oMath>
                  </m:oMathPara>
                </a14:m>
                <a:endParaRPr lang="en-US" sz="1200" dirty="0"/>
              </a:p>
            </p:txBody>
          </p:sp>
        </mc:Choice>
        <mc:Fallback xmlns="">
          <p:sp>
            <p:nvSpPr>
              <p:cNvPr id="46" name="Rectangle 45"/>
              <p:cNvSpPr>
                <a:spLocks noRot="1" noChangeAspect="1" noMove="1" noResize="1" noEditPoints="1" noAdjustHandles="1" noChangeArrowheads="1" noChangeShapeType="1" noTextEdit="1"/>
              </p:cNvSpPr>
              <p:nvPr/>
            </p:nvSpPr>
            <p:spPr>
              <a:xfrm>
                <a:off x="3341528" y="4198252"/>
                <a:ext cx="696088" cy="559961"/>
              </a:xfrm>
              <a:prstGeom prst="rect">
                <a:avLst/>
              </a:prstGeom>
              <a:blipFill>
                <a:blip r:embed="rId8"/>
                <a:stretch>
                  <a:fillRect/>
                </a:stretch>
              </a:blipFill>
            </p:spPr>
            <p:txBody>
              <a:bodyPr/>
              <a:lstStyle/>
              <a:p>
                <a:r>
                  <a:rPr lang="en-US">
                    <a:noFill/>
                  </a:rPr>
                  <a:t> </a:t>
                </a:r>
              </a:p>
            </p:txBody>
          </p:sp>
        </mc:Fallback>
      </mc:AlternateContent>
      <p:cxnSp>
        <p:nvCxnSpPr>
          <p:cNvPr id="47" name="Straight Arrow Connector 46"/>
          <p:cNvCxnSpPr/>
          <p:nvPr/>
        </p:nvCxnSpPr>
        <p:spPr>
          <a:xfrm>
            <a:off x="1229110" y="2782616"/>
            <a:ext cx="1299900" cy="1407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45" idx="1"/>
          </p:cNvCxnSpPr>
          <p:nvPr/>
        </p:nvCxnSpPr>
        <p:spPr>
          <a:xfrm>
            <a:off x="1177536" y="3927002"/>
            <a:ext cx="1238576" cy="546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231825" y="4851766"/>
            <a:ext cx="1348759" cy="37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4183701" y="4114800"/>
            <a:ext cx="967789" cy="479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094522" y="2897816"/>
            <a:ext cx="1705865" cy="17058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6065328" y="2906458"/>
            <a:ext cx="0" cy="170586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5015266" y="3450161"/>
                <a:ext cx="1185902" cy="4091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1100" i="1" smtClean="0">
                              <a:latin typeface="Cambria Math" panose="02040503050406030204" pitchFamily="18" charset="0"/>
                            </a:rPr>
                          </m:ctrlPr>
                        </m:limLowPr>
                        <m:e>
                          <m:groupChr>
                            <m:groupChrPr>
                              <m:chr m:val="⏟"/>
                              <m:ctrlPr>
                                <a:rPr lang="en-US" sz="1100" i="1" smtClean="0">
                                  <a:latin typeface="Cambria Math" panose="02040503050406030204" pitchFamily="18" charset="0"/>
                                </a:rPr>
                              </m:ctrlPr>
                            </m:groupChrPr>
                            <m:e>
                              <m:sSup>
                                <m:sSupPr>
                                  <m:ctrlPr>
                                    <a:rPr lang="en-US" sz="1100" i="1" smtClean="0">
                                      <a:latin typeface="Cambria Math" panose="02040503050406030204" pitchFamily="18" charset="0"/>
                                    </a:rPr>
                                  </m:ctrlPr>
                                </m:sSupPr>
                                <m:e>
                                  <m:r>
                                    <a:rPr lang="en-US" sz="1100" b="0" i="1" smtClean="0">
                                      <a:latin typeface="Cambria Math" panose="02040503050406030204" pitchFamily="18" charset="0"/>
                                    </a:rPr>
                                    <m:t>𝑤</m:t>
                                  </m:r>
                                </m:e>
                                <m:sup>
                                  <m:d>
                                    <m:dPr>
                                      <m:ctrlPr>
                                        <a:rPr lang="en-US" sz="1100" b="0" i="1" smtClean="0">
                                          <a:latin typeface="Cambria Math" panose="02040503050406030204" pitchFamily="18" charset="0"/>
                                        </a:rPr>
                                      </m:ctrlPr>
                                    </m:dPr>
                                    <m:e>
                                      <m:r>
                                        <a:rPr lang="en-US" sz="1100" b="0" i="1" smtClean="0">
                                          <a:latin typeface="Cambria Math" panose="02040503050406030204" pitchFamily="18" charset="0"/>
                                        </a:rPr>
                                        <m:t>2</m:t>
                                      </m:r>
                                    </m:e>
                                  </m:d>
                                  <m:r>
                                    <a:rPr lang="en-US" sz="1100" b="0" i="1" smtClean="0">
                                      <a:latin typeface="Cambria Math" panose="02040503050406030204" pitchFamily="18" charset="0"/>
                                    </a:rPr>
                                    <m:t>𝑇</m:t>
                                  </m:r>
                                </m:sup>
                              </m:sSup>
                              <m:sSup>
                                <m:sSupPr>
                                  <m:ctrlPr>
                                    <a:rPr lang="en-US" sz="1100" i="1" smtClean="0">
                                      <a:latin typeface="Cambria Math" panose="02040503050406030204" pitchFamily="18" charset="0"/>
                                    </a:rPr>
                                  </m:ctrlPr>
                                </m:sSupPr>
                                <m:e>
                                  <m:r>
                                    <a:rPr lang="en-US" sz="1100" b="0" i="1" smtClean="0">
                                      <a:latin typeface="Cambria Math" panose="02040503050406030204" pitchFamily="18" charset="0"/>
                                    </a:rPr>
                                    <m:t>𝑎</m:t>
                                  </m:r>
                                </m:e>
                                <m:sup>
                                  <m:r>
                                    <a:rPr lang="en-US" sz="1100" b="0" i="1" smtClean="0">
                                      <a:latin typeface="Cambria Math" panose="02040503050406030204" pitchFamily="18" charset="0"/>
                                    </a:rPr>
                                    <m:t>(1)</m:t>
                                  </m:r>
                                </m:sup>
                              </m:sSup>
                              <m:r>
                                <a:rPr lang="en-US" sz="1100" i="1">
                                  <a:latin typeface="Cambria Math" panose="02040503050406030204" pitchFamily="18" charset="0"/>
                                </a:rPr>
                                <m:t>+</m:t>
                              </m:r>
                              <m:sSup>
                                <m:sSupPr>
                                  <m:ctrlPr>
                                    <a:rPr lang="en-US" sz="1100" i="1">
                                      <a:latin typeface="Cambria Math" panose="02040503050406030204" pitchFamily="18" charset="0"/>
                                    </a:rPr>
                                  </m:ctrlPr>
                                </m:sSupPr>
                                <m:e>
                                  <m:r>
                                    <a:rPr lang="en-US" sz="1100" i="1">
                                      <a:latin typeface="Cambria Math" panose="02040503050406030204" pitchFamily="18" charset="0"/>
                                    </a:rPr>
                                    <m:t>𝑏</m:t>
                                  </m:r>
                                </m:e>
                                <m:sup>
                                  <m:r>
                                    <a:rPr lang="en-US" sz="1100" i="1">
                                      <a:latin typeface="Cambria Math" panose="02040503050406030204" pitchFamily="18" charset="0"/>
                                    </a:rPr>
                                    <m:t>(2)</m:t>
                                  </m:r>
                                </m:sup>
                              </m:sSup>
                            </m:e>
                          </m:groupChr>
                        </m:e>
                        <m:lim>
                          <m:sSup>
                            <m:sSupPr>
                              <m:ctrlPr>
                                <a:rPr lang="en-US" sz="1100" i="1" dirty="0" smtClean="0">
                                  <a:latin typeface="Cambria Math" panose="02040503050406030204" pitchFamily="18" charset="0"/>
                                </a:rPr>
                              </m:ctrlPr>
                            </m:sSupPr>
                            <m:e>
                              <m:r>
                                <a:rPr lang="en-US" sz="1100" b="0" i="1" dirty="0" smtClean="0">
                                  <a:latin typeface="Cambria Math" panose="02040503050406030204" pitchFamily="18" charset="0"/>
                                </a:rPr>
                                <m:t>𝑧</m:t>
                              </m:r>
                            </m:e>
                            <m:sup>
                              <m:r>
                                <a:rPr lang="en-US" sz="1100" b="0" i="1" dirty="0" smtClean="0">
                                  <a:latin typeface="Cambria Math" panose="02040503050406030204" pitchFamily="18" charset="0"/>
                                </a:rPr>
                                <m:t>(2)</m:t>
                              </m:r>
                            </m:sup>
                          </m:sSup>
                        </m:lim>
                      </m:limLow>
                    </m:oMath>
                  </m:oMathPara>
                </a14:m>
                <a:endParaRPr lang="en-US" sz="1100" dirty="0"/>
              </a:p>
            </p:txBody>
          </p:sp>
        </mc:Choice>
        <mc:Fallback xmlns="">
          <p:sp>
            <p:nvSpPr>
              <p:cNvPr id="53" name="Rectangle 52"/>
              <p:cNvSpPr>
                <a:spLocks noRot="1" noChangeAspect="1" noMove="1" noResize="1" noEditPoints="1" noAdjustHandles="1" noChangeArrowheads="1" noChangeShapeType="1" noTextEdit="1"/>
              </p:cNvSpPr>
              <p:nvPr/>
            </p:nvSpPr>
            <p:spPr>
              <a:xfrm>
                <a:off x="5015266" y="3450161"/>
                <a:ext cx="1185902" cy="40915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6047333" y="3406452"/>
                <a:ext cx="696088" cy="453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sz="1200" i="1" smtClean="0">
                              <a:latin typeface="Cambria Math" panose="02040503050406030204" pitchFamily="18" charset="0"/>
                            </a:rPr>
                          </m:ctrlPr>
                        </m:limLowPr>
                        <m:e>
                          <m:groupChr>
                            <m:groupChrPr>
                              <m:chr m:val="⏟"/>
                              <m:ctrlPr>
                                <a:rPr lang="en-US" sz="1200" i="1" smtClean="0">
                                  <a:latin typeface="Cambria Math" panose="02040503050406030204" pitchFamily="18" charset="0"/>
                                </a:rPr>
                              </m:ctrlPr>
                            </m:groupChrPr>
                            <m:e>
                              <m:r>
                                <a:rPr lang="en-US" sz="1200" i="1" smtClean="0">
                                  <a:latin typeface="Cambria Math" panose="02040503050406030204" pitchFamily="18" charset="0"/>
                                  <a:ea typeface="Cambria Math" panose="02040503050406030204" pitchFamily="18" charset="0"/>
                                </a:rPr>
                                <m:t>𝜎</m:t>
                              </m:r>
                              <m:r>
                                <a:rPr lang="en-US" sz="1200" b="0" i="1" smtClean="0">
                                  <a:latin typeface="Cambria Math" panose="02040503050406030204" pitchFamily="18" charset="0"/>
                                  <a:ea typeface="Cambria Math" panose="02040503050406030204" pitchFamily="18" charset="0"/>
                                </a:rPr>
                                <m:t>(</m:t>
                              </m:r>
                              <m:sSup>
                                <m:sSupPr>
                                  <m:ctrlPr>
                                    <a:rPr lang="en-US" sz="1200" i="1" dirty="0">
                                      <a:latin typeface="Cambria Math" panose="02040503050406030204" pitchFamily="18" charset="0"/>
                                    </a:rPr>
                                  </m:ctrlPr>
                                </m:sSupPr>
                                <m:e>
                                  <m:r>
                                    <a:rPr lang="en-US" sz="1200" i="1" dirty="0">
                                      <a:latin typeface="Cambria Math" panose="02040503050406030204" pitchFamily="18" charset="0"/>
                                    </a:rPr>
                                    <m:t>𝑧</m:t>
                                  </m:r>
                                </m:e>
                                <m:sup>
                                  <m:r>
                                    <a:rPr lang="en-US" sz="1200" i="1" dirty="0">
                                      <a:latin typeface="Cambria Math" panose="02040503050406030204" pitchFamily="18" charset="0"/>
                                    </a:rPr>
                                    <m:t>(2)</m:t>
                                  </m:r>
                                </m:sup>
                              </m:sSup>
                              <m:r>
                                <a:rPr lang="en-US" sz="1200" b="0" i="1" smtClean="0">
                                  <a:latin typeface="Cambria Math" panose="02040503050406030204" pitchFamily="18" charset="0"/>
                                  <a:ea typeface="Cambria Math" panose="02040503050406030204" pitchFamily="18" charset="0"/>
                                </a:rPr>
                                <m:t>)</m:t>
                              </m:r>
                            </m:e>
                          </m:groupChr>
                        </m:e>
                        <m:lim>
                          <m:sSup>
                            <m:sSupPr>
                              <m:ctrlPr>
                                <a:rPr lang="en-US" sz="1200" i="1">
                                  <a:latin typeface="Cambria Math" panose="02040503050406030204" pitchFamily="18" charset="0"/>
                                </a:rPr>
                              </m:ctrlPr>
                            </m:sSupPr>
                            <m:e>
                              <m:r>
                                <a:rPr lang="en-US" sz="1200" i="1">
                                  <a:latin typeface="Cambria Math" panose="02040503050406030204" pitchFamily="18" charset="0"/>
                                </a:rPr>
                                <m:t>𝑎</m:t>
                              </m:r>
                            </m:e>
                            <m:sup>
                              <m:r>
                                <a:rPr lang="en-US" sz="1200" i="1">
                                  <a:latin typeface="Cambria Math" panose="02040503050406030204" pitchFamily="18" charset="0"/>
                                </a:rPr>
                                <m:t>(</m:t>
                              </m:r>
                              <m:r>
                                <a:rPr lang="en-US" sz="1200" b="0" i="1" smtClean="0">
                                  <a:latin typeface="Cambria Math" panose="02040503050406030204" pitchFamily="18" charset="0"/>
                                </a:rPr>
                                <m:t>2</m:t>
                              </m:r>
                              <m:r>
                                <a:rPr lang="en-US" sz="1200" i="1">
                                  <a:latin typeface="Cambria Math" panose="02040503050406030204" pitchFamily="18" charset="0"/>
                                </a:rPr>
                                <m:t>)</m:t>
                              </m:r>
                            </m:sup>
                          </m:sSup>
                        </m:lim>
                      </m:limLow>
                    </m:oMath>
                  </m:oMathPara>
                </a14:m>
                <a:endParaRPr lang="en-US" sz="1200" dirty="0"/>
              </a:p>
            </p:txBody>
          </p:sp>
        </mc:Choice>
        <mc:Fallback xmlns="">
          <p:sp>
            <p:nvSpPr>
              <p:cNvPr id="54" name="Rectangle 53"/>
              <p:cNvSpPr>
                <a:spLocks noRot="1" noChangeAspect="1" noMove="1" noResize="1" noEditPoints="1" noAdjustHandles="1" noChangeArrowheads="1" noChangeShapeType="1" noTextEdit="1"/>
              </p:cNvSpPr>
              <p:nvPr/>
            </p:nvSpPr>
            <p:spPr>
              <a:xfrm>
                <a:off x="6047333" y="3406452"/>
                <a:ext cx="696088" cy="453201"/>
              </a:xfrm>
              <a:prstGeom prst="rect">
                <a:avLst/>
              </a:prstGeom>
              <a:blipFill>
                <a:blip r:embed="rId10"/>
                <a:stretch>
                  <a:fillRect/>
                </a:stretch>
              </a:blipFill>
            </p:spPr>
            <p:txBody>
              <a:bodyPr/>
              <a:lstStyle/>
              <a:p>
                <a:r>
                  <a:rPr lang="en-US">
                    <a:noFill/>
                  </a:rPr>
                  <a:t> </a:t>
                </a:r>
              </a:p>
            </p:txBody>
          </p:sp>
        </mc:Fallback>
      </mc:AlternateContent>
      <p:cxnSp>
        <p:nvCxnSpPr>
          <p:cNvPr id="55" name="Straight Arrow Connector 54"/>
          <p:cNvCxnSpPr/>
          <p:nvPr/>
        </p:nvCxnSpPr>
        <p:spPr>
          <a:xfrm>
            <a:off x="6803317" y="3759391"/>
            <a:ext cx="724378" cy="1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p:cNvSpPr/>
              <p:nvPr/>
            </p:nvSpPr>
            <p:spPr>
              <a:xfrm>
                <a:off x="4443927" y="2520245"/>
                <a:ext cx="481799" cy="3229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rPr>
                            <m:t>𝑎</m:t>
                          </m:r>
                        </m:e>
                        <m:sub>
                          <m:r>
                            <a:rPr lang="en-US" sz="1200" i="1">
                              <a:latin typeface="Cambria Math" panose="02040503050406030204" pitchFamily="18" charset="0"/>
                            </a:rPr>
                            <m:t>1</m:t>
                          </m:r>
                        </m:sub>
                        <m:sup>
                          <m:r>
                            <a:rPr lang="en-US" sz="1200" i="1">
                              <a:latin typeface="Cambria Math" panose="02040503050406030204" pitchFamily="18" charset="0"/>
                            </a:rPr>
                            <m:t>(1)</m:t>
                          </m:r>
                        </m:sup>
                      </m:sSubSup>
                    </m:oMath>
                  </m:oMathPara>
                </a14:m>
                <a:endParaRPr lang="en-US" sz="1200" dirty="0"/>
              </a:p>
            </p:txBody>
          </p:sp>
        </mc:Choice>
        <mc:Fallback xmlns="">
          <p:sp>
            <p:nvSpPr>
              <p:cNvPr id="16" name="Rectangle 15"/>
              <p:cNvSpPr>
                <a:spLocks noRot="1" noChangeAspect="1" noMove="1" noResize="1" noEditPoints="1" noAdjustHandles="1" noChangeArrowheads="1" noChangeShapeType="1" noTextEdit="1"/>
              </p:cNvSpPr>
              <p:nvPr/>
            </p:nvSpPr>
            <p:spPr>
              <a:xfrm>
                <a:off x="4443927" y="2520245"/>
                <a:ext cx="481799" cy="32297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p:cNvSpPr/>
              <p:nvPr/>
            </p:nvSpPr>
            <p:spPr>
              <a:xfrm>
                <a:off x="4254122" y="4065413"/>
                <a:ext cx="481799" cy="3229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i="1">
                              <a:latin typeface="Cambria Math" panose="02040503050406030204" pitchFamily="18" charset="0"/>
                            </a:rPr>
                            <m:t>𝑎</m:t>
                          </m:r>
                        </m:e>
                        <m:sub>
                          <m:r>
                            <a:rPr lang="en-US" sz="1200" b="0" i="1" smtClean="0">
                              <a:latin typeface="Cambria Math" panose="02040503050406030204" pitchFamily="18" charset="0"/>
                            </a:rPr>
                            <m:t>2</m:t>
                          </m:r>
                        </m:sub>
                        <m:sup>
                          <m:r>
                            <a:rPr lang="en-US" sz="1200" i="1">
                              <a:latin typeface="Cambria Math" panose="02040503050406030204" pitchFamily="18" charset="0"/>
                            </a:rPr>
                            <m:t>(1)</m:t>
                          </m:r>
                        </m:sup>
                      </m:sSubSup>
                    </m:oMath>
                  </m:oMathPara>
                </a14:m>
                <a:endParaRPr lang="en-US" sz="1200" dirty="0"/>
              </a:p>
            </p:txBody>
          </p:sp>
        </mc:Choice>
        <mc:Fallback xmlns="">
          <p:sp>
            <p:nvSpPr>
              <p:cNvPr id="56" name="Rectangle 55"/>
              <p:cNvSpPr>
                <a:spLocks noRot="1" noChangeAspect="1" noMove="1" noResize="1" noEditPoints="1" noAdjustHandles="1" noChangeArrowheads="1" noChangeShapeType="1" noTextEdit="1"/>
              </p:cNvSpPr>
              <p:nvPr/>
            </p:nvSpPr>
            <p:spPr>
              <a:xfrm>
                <a:off x="4254122" y="4065413"/>
                <a:ext cx="481799" cy="32297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6800387" y="3296881"/>
                <a:ext cx="1117550" cy="380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𝑦</m:t>
                          </m:r>
                          <m:r>
                            <a:rPr lang="en-US" b="0" i="1" smtClean="0">
                              <a:latin typeface="Cambria Math" panose="02040503050406030204" pitchFamily="18" charset="0"/>
                            </a:rPr>
                            <m:t>= </m:t>
                          </m:r>
                          <m:r>
                            <a:rPr lang="en-US" i="1">
                              <a:latin typeface="Cambria Math" panose="02040503050406030204" pitchFamily="18" charset="0"/>
                            </a:rPr>
                            <m:t>𝑎</m:t>
                          </m:r>
                        </m:e>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p>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6800387" y="3296881"/>
                <a:ext cx="1117550" cy="380810"/>
              </a:xfrm>
              <a:prstGeom prst="rect">
                <a:avLst/>
              </a:prstGeom>
              <a:blipFill>
                <a:blip r:embed="rId13"/>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402054" y="1568236"/>
                <a:ext cx="1498872" cy="8242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1</m:t>
                                    </m:r>
                                  </m:sub>
                                  <m:sup>
                                    <m:r>
                                      <a:rPr lang="en-US" i="1">
                                        <a:latin typeface="Cambria Math" panose="02040503050406030204" pitchFamily="18" charset="0"/>
                                      </a:rPr>
                                      <m:t>(1)</m:t>
                                    </m:r>
                                  </m:sup>
                                </m:sSubSup>
                              </m:e>
                            </m:mr>
                            <m:mr>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2</m:t>
                                    </m:r>
                                  </m:sub>
                                  <m:sup>
                                    <m:r>
                                      <a:rPr lang="en-US" i="1">
                                        <a:latin typeface="Cambria Math" panose="02040503050406030204" pitchFamily="18" charset="0"/>
                                      </a:rPr>
                                      <m:t>(1)</m:t>
                                    </m:r>
                                  </m:sup>
                                </m:sSubSup>
                              </m:e>
                            </m:mr>
                          </m:m>
                        </m:e>
                      </m:d>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402054" y="1568236"/>
                <a:ext cx="1498872" cy="8242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1096206" y="1619445"/>
                <a:ext cx="1087926" cy="8242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e>
                            </m:mr>
                          </m:m>
                        </m:e>
                      </m:d>
                    </m:oMath>
                  </m:oMathPara>
                </a14:m>
                <a:endParaRPr lang="en-US" dirty="0"/>
              </a:p>
            </p:txBody>
          </p:sp>
        </mc:Choice>
        <mc:Fallback xmlns="">
          <p:sp>
            <p:nvSpPr>
              <p:cNvPr id="57" name="Rectangle 56"/>
              <p:cNvSpPr>
                <a:spLocks noRot="1" noChangeAspect="1" noMove="1" noResize="1" noEditPoints="1" noAdjustHandles="1" noChangeArrowheads="1" noChangeShapeType="1" noTextEdit="1"/>
              </p:cNvSpPr>
              <p:nvPr/>
            </p:nvSpPr>
            <p:spPr>
              <a:xfrm>
                <a:off x="1096206" y="1619445"/>
                <a:ext cx="1087926" cy="824200"/>
              </a:xfrm>
              <a:prstGeom prst="rect">
                <a:avLst/>
              </a:prstGeom>
              <a:blipFill>
                <a:blip r:embed="rId15"/>
                <a:stretch>
                  <a:fillRect/>
                </a:stretch>
              </a:blipFill>
            </p:spPr>
            <p:txBody>
              <a:bodyPr/>
              <a:lstStyle/>
              <a:p>
                <a:r>
                  <a:rPr lang="en-US">
                    <a:noFill/>
                  </a:rPr>
                  <a:t> </a:t>
                </a:r>
              </a:p>
            </p:txBody>
          </p:sp>
        </mc:Fallback>
      </mc:AlternateContent>
      <p:sp>
        <p:nvSpPr>
          <p:cNvPr id="58" name="Content Placeholder 2"/>
          <p:cNvSpPr txBox="1">
            <a:spLocks/>
          </p:cNvSpPr>
          <p:nvPr/>
        </p:nvSpPr>
        <p:spPr>
          <a:xfrm>
            <a:off x="1241212" y="5541972"/>
            <a:ext cx="6852766" cy="685583"/>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200" dirty="0" smtClean="0">
                <a:latin typeface="Times New Roman" panose="02020603050405020304" pitchFamily="18" charset="0"/>
                <a:cs typeface="Times New Roman" panose="02020603050405020304" pitchFamily="18" charset="0"/>
              </a:rPr>
              <a:t>Concepts: Neuron(node), Activation function, weight, bias</a:t>
            </a:r>
          </a:p>
        </p:txBody>
      </p:sp>
    </p:spTree>
    <p:extLst>
      <p:ext uri="{BB962C8B-B14F-4D97-AF65-F5344CB8AC3E}">
        <p14:creationId xmlns:p14="http://schemas.microsoft.com/office/powerpoint/2010/main" val="554007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Learning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8" y="1295622"/>
            <a:ext cx="8251772" cy="5257577"/>
          </a:xfrm>
        </p:spPr>
        <p:txBody>
          <a:bodyPr>
            <a:normAutofit/>
          </a:bodyPr>
          <a:lstStyle/>
          <a:p>
            <a:r>
              <a:rPr lang="en-US" sz="2200" dirty="0">
                <a:latin typeface="Times New Roman" panose="02020603050405020304" pitchFamily="18" charset="0"/>
                <a:cs typeface="Times New Roman" panose="02020603050405020304" pitchFamily="18" charset="0"/>
              </a:rPr>
              <a:t>Now that we learnt structure of neural network, the question is that how to find the parameters?</a:t>
            </a:r>
          </a:p>
          <a:p>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6</a:t>
            </a:fld>
            <a:endParaRPr lang="en-US"/>
          </a:p>
        </p:txBody>
      </p:sp>
      <p:pic>
        <p:nvPicPr>
          <p:cNvPr id="1026" name="Picture 2" descr="https://thumbs.gfycat.com/MiniatureDependentCob-size_restric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96206" y="2441995"/>
            <a:ext cx="7295742"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434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Learning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8" y="1295622"/>
            <a:ext cx="8251772" cy="5257577"/>
          </a:xfrm>
        </p:spPr>
        <p:txBody>
          <a:bodyPr>
            <a:normAutofit/>
          </a:bodyPr>
          <a:lstStyle/>
          <a:p>
            <a:r>
              <a:rPr lang="en-US" sz="2200" dirty="0">
                <a:latin typeface="Times New Roman" panose="02020603050405020304" pitchFamily="18" charset="0"/>
                <a:cs typeface="Times New Roman" panose="02020603050405020304" pitchFamily="18" charset="0"/>
              </a:rPr>
              <a:t>How many parameters do we have</a:t>
            </a:r>
            <a:r>
              <a:rPr lang="en-US" sz="2200" dirty="0" smtClean="0">
                <a:latin typeface="Times New Roman" panose="02020603050405020304" pitchFamily="18" charset="0"/>
                <a:cs typeface="Times New Roman" panose="02020603050405020304" pitchFamily="18" charset="0"/>
              </a:rPr>
              <a:t>?</a:t>
            </a:r>
          </a:p>
          <a:p>
            <a:r>
              <a:rPr lang="en-US" sz="2200" dirty="0" smtClean="0">
                <a:latin typeface="Times New Roman" panose="02020603050405020304" pitchFamily="18" charset="0"/>
                <a:cs typeface="Times New Roman" panose="02020603050405020304" pitchFamily="18" charset="0"/>
              </a:rPr>
              <a:t>Weights: 784*16+16*16+16*10 = 12,960</a:t>
            </a:r>
          </a:p>
          <a:p>
            <a:r>
              <a:rPr lang="en-US" sz="2200" dirty="0" smtClean="0">
                <a:latin typeface="Times New Roman" panose="02020603050405020304" pitchFamily="18" charset="0"/>
                <a:cs typeface="Times New Roman" panose="02020603050405020304" pitchFamily="18" charset="0"/>
              </a:rPr>
              <a:t>Biases: 16+16+10 = 42</a:t>
            </a:r>
          </a:p>
          <a:p>
            <a:r>
              <a:rPr lang="en-US" sz="2200" dirty="0" smtClean="0">
                <a:latin typeface="Times New Roman" panose="02020603050405020304" pitchFamily="18" charset="0"/>
                <a:cs typeface="Times New Roman" panose="02020603050405020304" pitchFamily="18" charset="0"/>
              </a:rPr>
              <a:t>Total number of parameters:  13,002</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7</a:t>
            </a:fld>
            <a:endParaRPr lang="en-US"/>
          </a:p>
        </p:txBody>
      </p:sp>
      <p:pic>
        <p:nvPicPr>
          <p:cNvPr id="5" name="Picture 4"/>
          <p:cNvPicPr>
            <a:picLocks noChangeAspect="1"/>
          </p:cNvPicPr>
          <p:nvPr/>
        </p:nvPicPr>
        <p:blipFill>
          <a:blip r:embed="rId2"/>
          <a:stretch>
            <a:fillRect/>
          </a:stretch>
        </p:blipFill>
        <p:spPr>
          <a:xfrm>
            <a:off x="2743200" y="3276600"/>
            <a:ext cx="4343400" cy="3431961"/>
          </a:xfrm>
          <a:prstGeom prst="rect">
            <a:avLst/>
          </a:prstGeom>
        </p:spPr>
      </p:pic>
    </p:spTree>
    <p:extLst>
      <p:ext uri="{BB962C8B-B14F-4D97-AF65-F5344CB8AC3E}">
        <p14:creationId xmlns:p14="http://schemas.microsoft.com/office/powerpoint/2010/main" val="2258646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Learning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1228" y="1295622"/>
            <a:ext cx="8251772" cy="5257577"/>
          </a:xfrm>
        </p:spPr>
        <p:txBody>
          <a:bodyPr>
            <a:normAutofit/>
          </a:bodyPr>
          <a:lstStyle/>
          <a:p>
            <a:r>
              <a:rPr lang="en-US" sz="2200" dirty="0" smtClean="0">
                <a:latin typeface="Times New Roman" panose="02020603050405020304" pitchFamily="18" charset="0"/>
                <a:cs typeface="Times New Roman" panose="02020603050405020304" pitchFamily="18" charset="0"/>
              </a:rPr>
              <a:t>We start with choosing the weights and bias completely randomly.</a:t>
            </a:r>
          </a:p>
          <a:p>
            <a:r>
              <a:rPr lang="en-US" sz="2200" dirty="0" smtClean="0">
                <a:latin typeface="Times New Roman" panose="02020603050405020304" pitchFamily="18" charset="0"/>
                <a:cs typeface="Times New Roman" panose="02020603050405020304" pitchFamily="18" charset="0"/>
              </a:rPr>
              <a:t>Some undesired outputs are activated too.</a:t>
            </a:r>
          </a:p>
          <a:p>
            <a:endParaRPr lang="en-US" sz="2200" dirty="0" smtClean="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52" y="2200113"/>
            <a:ext cx="7987462" cy="4495800"/>
          </a:xfrm>
          <a:prstGeom prst="rect">
            <a:avLst/>
          </a:prstGeom>
        </p:spPr>
      </p:pic>
    </p:spTree>
    <p:extLst>
      <p:ext uri="{BB962C8B-B14F-4D97-AF65-F5344CB8AC3E}">
        <p14:creationId xmlns:p14="http://schemas.microsoft.com/office/powerpoint/2010/main" val="2858031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962" y="438484"/>
            <a:ext cx="6589199" cy="823690"/>
          </a:xfrm>
        </p:spPr>
        <p:txBody>
          <a:bodyPr/>
          <a:lstStyle/>
          <a:p>
            <a:r>
              <a:rPr lang="en-US" dirty="0" smtClean="0">
                <a:latin typeface="Times New Roman" panose="02020603050405020304" pitchFamily="18" charset="0"/>
                <a:cs typeface="Times New Roman" panose="02020603050405020304" pitchFamily="18" charset="0"/>
              </a:rPr>
              <a:t>Learning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295622"/>
            <a:ext cx="8763000" cy="5257577"/>
          </a:xfrm>
        </p:spPr>
        <p:txBody>
          <a:bodyPr>
            <a:normAutofit/>
          </a:bodyPr>
          <a:lstStyle/>
          <a:p>
            <a:r>
              <a:rPr lang="en-US" sz="2200" dirty="0" smtClean="0">
                <a:latin typeface="Times New Roman" panose="02020603050405020304" pitchFamily="18" charset="0"/>
                <a:cs typeface="Times New Roman" panose="02020603050405020304" pitchFamily="18" charset="0"/>
              </a:rPr>
              <a:t>What does it mean mathematically?</a:t>
            </a:r>
          </a:p>
          <a:p>
            <a:r>
              <a:rPr lang="en-US" sz="2200" dirty="0" smtClean="0">
                <a:latin typeface="Times New Roman" panose="02020603050405020304" pitchFamily="18" charset="0"/>
                <a:cs typeface="Times New Roman" panose="02020603050405020304" pitchFamily="18" charset="0"/>
              </a:rPr>
              <a:t>Remember that we have many training values so we should compute the average of this cost.</a:t>
            </a:r>
          </a:p>
          <a:p>
            <a:endParaRPr lang="en-US" sz="2200" dirty="0" smtClean="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76F96C40-0356-46F5-90E5-FF57DE76D9A0}" type="slidenum">
              <a:rPr lang="en-US" smtClean="0"/>
              <a:t>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65084"/>
            <a:ext cx="7772400" cy="4369349"/>
          </a:xfrm>
          <a:prstGeom prst="rect">
            <a:avLst/>
          </a:prstGeom>
        </p:spPr>
      </p:pic>
    </p:spTree>
    <p:extLst>
      <p:ext uri="{BB962C8B-B14F-4D97-AF65-F5344CB8AC3E}">
        <p14:creationId xmlns:p14="http://schemas.microsoft.com/office/powerpoint/2010/main" val="107268747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20904</TotalTime>
  <Words>936</Words>
  <Application>Microsoft Office PowerPoint</Application>
  <PresentationFormat>On-screen Show (4:3)</PresentationFormat>
  <Paragraphs>193</Paragraphs>
  <Slides>30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Cambria Math</vt:lpstr>
      <vt:lpstr>Century Gothic</vt:lpstr>
      <vt:lpstr>Times New Roman</vt:lpstr>
      <vt:lpstr>Wingdings 3</vt:lpstr>
      <vt:lpstr>Wisp</vt:lpstr>
      <vt:lpstr>Machine Learning II</vt:lpstr>
      <vt:lpstr>Review: Hand write recognition</vt:lpstr>
      <vt:lpstr>Example: Hand write recognition</vt:lpstr>
      <vt:lpstr>Review: Hand write recognition</vt:lpstr>
      <vt:lpstr>Review- General NN</vt:lpstr>
      <vt:lpstr>Learning</vt:lpstr>
      <vt:lpstr>Learning</vt:lpstr>
      <vt:lpstr>Learning</vt:lpstr>
      <vt:lpstr>Learning</vt:lpstr>
      <vt:lpstr>Cost function</vt:lpstr>
      <vt:lpstr>Cost function</vt:lpstr>
      <vt:lpstr>Cost function</vt:lpstr>
      <vt:lpstr>Cost function</vt:lpstr>
      <vt:lpstr>Cost function</vt:lpstr>
      <vt:lpstr>Back propagation</vt:lpstr>
      <vt:lpstr>Back propagation</vt:lpstr>
      <vt:lpstr>Back propagation</vt:lpstr>
      <vt:lpstr>Back propagation</vt:lpstr>
      <vt:lpstr>Back propagation</vt:lpstr>
      <vt:lpstr>Back propagation</vt:lpstr>
      <vt:lpstr>Stochastic Gradient Descent</vt:lpstr>
      <vt:lpstr>Back propagation- simple model</vt:lpstr>
      <vt:lpstr>Back propagation- simple model</vt:lpstr>
      <vt:lpstr>Back propagation- simple model</vt:lpstr>
      <vt:lpstr>Back propagation- simple model</vt:lpstr>
      <vt:lpstr>Back propagation- simple model</vt:lpstr>
      <vt:lpstr>Back propagation</vt:lpstr>
      <vt:lpstr>Back propagation</vt:lpstr>
      <vt:lpstr>Assignment 2</vt:lpstr>
      <vt:lpstr>Learning with gradient descent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dc:title>
  <dc:creator>Marvine</dc:creator>
  <cp:lastModifiedBy>Roozbeh Sadeghian</cp:lastModifiedBy>
  <cp:revision>824</cp:revision>
  <cp:lastPrinted>2018-11-28T04:34:15Z</cp:lastPrinted>
  <dcterms:created xsi:type="dcterms:W3CDTF">2016-06-23T19:27:44Z</dcterms:created>
  <dcterms:modified xsi:type="dcterms:W3CDTF">2020-08-05T13:47:54Z</dcterms:modified>
</cp:coreProperties>
</file>